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8" r:id="rId3"/>
    <p:sldId id="294" r:id="rId4"/>
    <p:sldId id="269" r:id="rId5"/>
    <p:sldId id="286" r:id="rId6"/>
    <p:sldId id="287" r:id="rId7"/>
    <p:sldId id="295" r:id="rId8"/>
    <p:sldId id="297" r:id="rId9"/>
    <p:sldId id="296" r:id="rId10"/>
    <p:sldId id="299" r:id="rId11"/>
    <p:sldId id="300" r:id="rId12"/>
    <p:sldId id="434" r:id="rId13"/>
    <p:sldId id="435" r:id="rId14"/>
    <p:sldId id="437" r:id="rId15"/>
    <p:sldId id="436" r:id="rId16"/>
    <p:sldId id="298" r:id="rId17"/>
    <p:sldId id="417" r:id="rId18"/>
    <p:sldId id="418" r:id="rId19"/>
    <p:sldId id="301" r:id="rId20"/>
    <p:sldId id="312" r:id="rId21"/>
    <p:sldId id="313" r:id="rId22"/>
    <p:sldId id="419" r:id="rId23"/>
    <p:sldId id="302" r:id="rId24"/>
    <p:sldId id="303" r:id="rId25"/>
    <p:sldId id="304" r:id="rId26"/>
    <p:sldId id="314" r:id="rId27"/>
    <p:sldId id="305" r:id="rId28"/>
    <p:sldId id="306" r:id="rId29"/>
    <p:sldId id="307" r:id="rId30"/>
    <p:sldId id="308" r:id="rId31"/>
    <p:sldId id="429" r:id="rId32"/>
    <p:sldId id="430" r:id="rId33"/>
    <p:sldId id="438" r:id="rId34"/>
    <p:sldId id="431" r:id="rId35"/>
    <p:sldId id="309" r:id="rId36"/>
    <p:sldId id="310" r:id="rId37"/>
    <p:sldId id="311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B5E"/>
    <a:srgbClr val="1F81C8"/>
    <a:srgbClr val="DC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 autoAdjust="0"/>
    <p:restoredTop sz="96301"/>
  </p:normalViewPr>
  <p:slideViewPr>
    <p:cSldViewPr snapToGrid="0">
      <p:cViewPr varScale="1">
        <p:scale>
          <a:sx n="106" d="100"/>
          <a:sy n="106" d="100"/>
        </p:scale>
        <p:origin x="11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vronkin\Yandex.Disk.localized\!&#1047;&#1072;&#1085;&#1103;&#1090;&#1080;&#1103;!\!%20&#1055;&#1054;%20&#1052;&#1072;&#1075;&#1080;&#1089;&#1090;&#1088;&#1072;&#1090;&#1091;&#1088;&#1077;%20&#1057;&#1086;&#1079;&#1099;&#1082;&#1080;&#1085;%20&#1041;&#1086;&#1088;&#1080;&#1089;&#1086;&#1074;\&#1086;&#1085;-&#1083;&#1072;&#1080;&#774;&#1085;%20&#1082;&#1091;&#1088;&#1089;\DL_Book_1_chapter\figuresch1\&#1092;&#1091;&#1085;&#1082;&#1094;&#1080;&#1103;%20&#1072;&#1082;&#1090;&#1080;&#1074;&#1072;&#1094;&#1080;&#108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73004336143155"/>
          <c:y val="0.16225721603399951"/>
          <c:w val="0.7296369626311168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98-4D41-BA30-BEFE505BA7E9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98-4D41-BA30-BEFE505BA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F2B5E"/>
                    </a:solidFill>
                    <a:latin typeface="Mont Regular" panose="00000700000000000000" pitchFamily="2" charset="0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rgbClr val="0F2B5E"/>
                    </a:solidFill>
                  </a:rPr>
                  <a:t>z</a:t>
                </a:r>
                <a:endParaRPr lang="ru-RU" dirty="0">
                  <a:solidFill>
                    <a:srgbClr val="0F2B5E"/>
                  </a:solidFill>
                </a:endParaRPr>
              </a:p>
            </c:rich>
          </c:tx>
          <c:layout>
            <c:manualLayout>
              <c:xMode val="edge"/>
              <c:yMode val="edge"/>
              <c:x val="0.92469701648996139"/>
              <c:y val="0.682301442990847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F2B5E"/>
                  </a:solidFill>
                  <a:latin typeface="Mont Regular" panose="00000700000000000000" pitchFamily="2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Mont Regular" panose="00000700000000000000" pitchFamily="2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583139659953101E-2"/>
          <c:y val="0.33439086343901614"/>
          <c:w val="0.65432980432059917"/>
          <c:h val="0.5062106497025111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ReLU(z)</c:v>
                </c:pt>
              </c:strCache>
            </c:strRef>
          </c:tx>
          <c:spPr>
            <a:ln w="3492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Лист1!$B$2:$B$73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F2-4EFE-9088-351404D9961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ReLU'(z)</c:v>
                </c:pt>
              </c:strCache>
            </c:strRef>
          </c:tx>
          <c:spPr>
            <a:ln w="28575" cap="rnd">
              <a:solidFill>
                <a:srgbClr val="C0003A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Лист1!$A$2:$A$73</c:f>
              <c:numCache>
                <c:formatCode>General</c:formatCode>
                <c:ptCount val="72"/>
                <c:pt idx="0">
                  <c:v>-4</c:v>
                </c:pt>
                <c:pt idx="1">
                  <c:v>-3.9</c:v>
                </c:pt>
                <c:pt idx="2">
                  <c:v>-3.8</c:v>
                </c:pt>
                <c:pt idx="3">
                  <c:v>-3.6999999999999997</c:v>
                </c:pt>
                <c:pt idx="4">
                  <c:v>-3.5999999999999996</c:v>
                </c:pt>
                <c:pt idx="5">
                  <c:v>-3.4999999999999996</c:v>
                </c:pt>
                <c:pt idx="6">
                  <c:v>-3.3999999999999995</c:v>
                </c:pt>
                <c:pt idx="7">
                  <c:v>-3.2999999999999994</c:v>
                </c:pt>
                <c:pt idx="8">
                  <c:v>-3.1999999999999993</c:v>
                </c:pt>
                <c:pt idx="9">
                  <c:v>-3.0999999999999992</c:v>
                </c:pt>
                <c:pt idx="10">
                  <c:v>-2.9999999999999991</c:v>
                </c:pt>
                <c:pt idx="11">
                  <c:v>-2.899999999999999</c:v>
                </c:pt>
                <c:pt idx="12">
                  <c:v>-2.7999999999999989</c:v>
                </c:pt>
                <c:pt idx="13">
                  <c:v>-2.6999999999999988</c:v>
                </c:pt>
                <c:pt idx="14">
                  <c:v>-2.5999999999999988</c:v>
                </c:pt>
                <c:pt idx="15">
                  <c:v>-2.4999999999999987</c:v>
                </c:pt>
                <c:pt idx="16">
                  <c:v>-2.3999999999999986</c:v>
                </c:pt>
                <c:pt idx="17">
                  <c:v>-2.2999999999999985</c:v>
                </c:pt>
                <c:pt idx="18">
                  <c:v>-2.1999999999999984</c:v>
                </c:pt>
                <c:pt idx="19">
                  <c:v>-2.0999999999999983</c:v>
                </c:pt>
                <c:pt idx="20">
                  <c:v>-1.9999999999999982</c:v>
                </c:pt>
                <c:pt idx="21">
                  <c:v>-1.8999999999999981</c:v>
                </c:pt>
                <c:pt idx="22">
                  <c:v>-1.799999999999998</c:v>
                </c:pt>
                <c:pt idx="23">
                  <c:v>-1.699999999999998</c:v>
                </c:pt>
                <c:pt idx="24">
                  <c:v>-1.5999999999999979</c:v>
                </c:pt>
                <c:pt idx="25">
                  <c:v>-1.4999999999999978</c:v>
                </c:pt>
                <c:pt idx="26">
                  <c:v>-1.3999999999999977</c:v>
                </c:pt>
                <c:pt idx="27">
                  <c:v>-1.2999999999999976</c:v>
                </c:pt>
                <c:pt idx="28">
                  <c:v>-1.1999999999999975</c:v>
                </c:pt>
                <c:pt idx="29">
                  <c:v>-1.0999999999999974</c:v>
                </c:pt>
                <c:pt idx="30">
                  <c:v>-0.99999999999999745</c:v>
                </c:pt>
                <c:pt idx="31">
                  <c:v>-0.89999999999999747</c:v>
                </c:pt>
                <c:pt idx="32">
                  <c:v>-0.79999999999999749</c:v>
                </c:pt>
                <c:pt idx="33">
                  <c:v>-0.69999999999999751</c:v>
                </c:pt>
                <c:pt idx="34">
                  <c:v>-0.59999999999999754</c:v>
                </c:pt>
                <c:pt idx="35">
                  <c:v>-0.49999999999999756</c:v>
                </c:pt>
                <c:pt idx="36">
                  <c:v>-0.39999999999999758</c:v>
                </c:pt>
                <c:pt idx="37">
                  <c:v>-0.2999999999999976</c:v>
                </c:pt>
                <c:pt idx="38">
                  <c:v>-0.1999999999999976</c:v>
                </c:pt>
                <c:pt idx="39">
                  <c:v>-9.9999999999997591E-2</c:v>
                </c:pt>
                <c:pt idx="40">
                  <c:v>-5.0000000000000001E-3</c:v>
                </c:pt>
                <c:pt idx="41">
                  <c:v>5.0000000000000001E-3</c:v>
                </c:pt>
                <c:pt idx="42">
                  <c:v>0.1</c:v>
                </c:pt>
                <c:pt idx="43">
                  <c:v>0.2</c:v>
                </c:pt>
                <c:pt idx="44">
                  <c:v>0.30000000000000004</c:v>
                </c:pt>
                <c:pt idx="45">
                  <c:v>0.4</c:v>
                </c:pt>
                <c:pt idx="46">
                  <c:v>0.5</c:v>
                </c:pt>
                <c:pt idx="47">
                  <c:v>0.6</c:v>
                </c:pt>
                <c:pt idx="48">
                  <c:v>0.7</c:v>
                </c:pt>
                <c:pt idx="49">
                  <c:v>0.79999999999999993</c:v>
                </c:pt>
                <c:pt idx="50">
                  <c:v>0.89999999999999991</c:v>
                </c:pt>
                <c:pt idx="51">
                  <c:v>0.99999999999999989</c:v>
                </c:pt>
                <c:pt idx="52">
                  <c:v>1.0999999999999999</c:v>
                </c:pt>
                <c:pt idx="53">
                  <c:v>1.2</c:v>
                </c:pt>
                <c:pt idx="54">
                  <c:v>1.3</c:v>
                </c:pt>
                <c:pt idx="55">
                  <c:v>1.4000000000000001</c:v>
                </c:pt>
                <c:pt idx="56">
                  <c:v>1.5000000000000002</c:v>
                </c:pt>
                <c:pt idx="57">
                  <c:v>1.6000000000000003</c:v>
                </c:pt>
                <c:pt idx="58">
                  <c:v>1.7000000000000004</c:v>
                </c:pt>
                <c:pt idx="59">
                  <c:v>1.8000000000000005</c:v>
                </c:pt>
                <c:pt idx="60">
                  <c:v>1.9000000000000006</c:v>
                </c:pt>
                <c:pt idx="61">
                  <c:v>2.0000000000000004</c:v>
                </c:pt>
                <c:pt idx="62">
                  <c:v>2.1000000000000005</c:v>
                </c:pt>
                <c:pt idx="63">
                  <c:v>2.2000000000000006</c:v>
                </c:pt>
                <c:pt idx="64">
                  <c:v>2.3000000000000007</c:v>
                </c:pt>
                <c:pt idx="65">
                  <c:v>2.4000000000000008</c:v>
                </c:pt>
                <c:pt idx="66">
                  <c:v>2.5000000000000009</c:v>
                </c:pt>
                <c:pt idx="67">
                  <c:v>2.600000000000001</c:v>
                </c:pt>
                <c:pt idx="68">
                  <c:v>2.7000000000000011</c:v>
                </c:pt>
                <c:pt idx="69">
                  <c:v>2.8000000000000012</c:v>
                </c:pt>
                <c:pt idx="70">
                  <c:v>2.9000000000000012</c:v>
                </c:pt>
                <c:pt idx="71">
                  <c:v>3.0000000000000013</c:v>
                </c:pt>
              </c:numCache>
            </c:numRef>
          </c:xVal>
          <c:yVal>
            <c:numRef>
              <c:f>Лист1!$C$2:$C$73</c:f>
              <c:numCache>
                <c:formatCode>General</c:formatCode>
                <c:ptCount val="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F2-4EFE-9088-351404D99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341472"/>
        <c:axId val="670343120"/>
      </c:scatterChart>
      <c:valAx>
        <c:axId val="670341472"/>
        <c:scaling>
          <c:orientation val="minMax"/>
          <c:max val="2"/>
          <c:min val="-2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rgbClr val="13479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ln>
                  <a:noFill/>
                </a:ln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3120"/>
        <c:crosses val="autoZero"/>
        <c:crossBetween val="midCat"/>
      </c:valAx>
      <c:valAx>
        <c:axId val="670343120"/>
        <c:scaling>
          <c:orientation val="minMax"/>
          <c:max val="2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C0003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F2B5E"/>
                </a:solidFill>
                <a:latin typeface="Mont Regular" panose="00000700000000000000" pitchFamily="2" charset="0"/>
                <a:ea typeface="+mn-ea"/>
                <a:cs typeface="+mn-cs"/>
              </a:defRPr>
            </a:pPr>
            <a:endParaRPr lang="ru-RU"/>
          </a:p>
        </c:txPr>
        <c:crossAx val="670341472"/>
        <c:crosses val="autoZero"/>
        <c:crossBetween val="midCat"/>
        <c:majorUnit val="0.5"/>
        <c:minorUnit val="0.2"/>
      </c:valAx>
      <c:spPr>
        <a:noFill/>
        <a:ln>
          <a:solidFill>
            <a:srgbClr val="0F2B5E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/>
              <a:t>Логистическая</a:t>
            </a:r>
            <a:r>
              <a:rPr lang="ru-RU" sz="2000" baseline="0" dirty="0"/>
              <a:t> функция и ее </a:t>
            </a:r>
            <a:r>
              <a:rPr lang="ru-RU" sz="2000" baseline="0" dirty="0" err="1"/>
              <a:t>производня</a:t>
            </a:r>
            <a:endParaRPr lang="ru-RU" sz="2000" dirty="0"/>
          </a:p>
        </c:rich>
      </c:tx>
      <c:layout>
        <c:manualLayout>
          <c:xMode val="edge"/>
          <c:yMode val="edge"/>
          <c:x val="0.178686628427295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048556430446191E-2"/>
          <c:y val="0.26222317670069717"/>
          <c:w val="0.90972922134733158"/>
          <c:h val="0.6112233982544823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Лист2!$C$1</c:f>
              <c:strCache>
                <c:ptCount val="1"/>
                <c:pt idx="0">
                  <c:v>sigma(z)</c:v>
                </c:pt>
              </c:strCache>
            </c:strRef>
          </c:tx>
          <c:spPr>
            <a:ln w="31750" cap="rnd">
              <a:solidFill>
                <a:schemeClr val="tx1">
                  <a:lumMod val="95000"/>
                  <a:lumOff val="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Лист2!$C$2:$C$201</c:f>
              <c:numCache>
                <c:formatCode>General</c:formatCode>
                <c:ptCount val="200"/>
                <c:pt idx="0">
                  <c:v>4.5397868702434395E-5</c:v>
                </c:pt>
                <c:pt idx="1">
                  <c:v>5.0172164683764205E-5</c:v>
                </c:pt>
                <c:pt idx="2">
                  <c:v>5.5448524722794907E-5</c:v>
                </c:pt>
                <c:pt idx="3">
                  <c:v>6.1279739616602481E-5</c:v>
                </c:pt>
                <c:pt idx="4">
                  <c:v>6.7724149619770231E-5</c:v>
                </c:pt>
                <c:pt idx="5">
                  <c:v>7.4846227510611229E-5</c:v>
                </c:pt>
                <c:pt idx="6">
                  <c:v>8.2717222851666389E-5</c:v>
                </c:pt>
                <c:pt idx="7">
                  <c:v>9.141587385216144E-5</c:v>
                </c:pt>
                <c:pt idx="8">
                  <c:v>1.0102919390777289E-4</c:v>
                </c:pt>
                <c:pt idx="9">
                  <c:v>1.1165334062956276E-4</c:v>
                </c:pt>
                <c:pt idx="10">
                  <c:v>1.2339457598623172E-4</c:v>
                </c:pt>
                <c:pt idx="11">
                  <c:v>1.3637032707949703E-4</c:v>
                </c:pt>
                <c:pt idx="12">
                  <c:v>1.5071035805975741E-4</c:v>
                </c:pt>
                <c:pt idx="13">
                  <c:v>1.6655806477733606E-4</c:v>
                </c:pt>
                <c:pt idx="14">
                  <c:v>1.84071904963424E-4</c:v>
                </c:pt>
                <c:pt idx="15">
                  <c:v>2.0342697805520653E-4</c:v>
                </c:pt>
                <c:pt idx="16">
                  <c:v>2.248167702332953E-4</c:v>
                </c:pt>
                <c:pt idx="17">
                  <c:v>2.4845508183933427E-4</c:v>
                </c:pt>
                <c:pt idx="18">
                  <c:v>2.7457815610133291E-4</c:v>
                </c:pt>
                <c:pt idx="19">
                  <c:v>3.0344703002891917E-4</c:v>
                </c:pt>
                <c:pt idx="20">
                  <c:v>3.3535013046647811E-4</c:v>
                </c:pt>
                <c:pt idx="21">
                  <c:v>3.7060614062639654E-4</c:v>
                </c:pt>
                <c:pt idx="22">
                  <c:v>4.0956716498605043E-4</c:v>
                </c:pt>
                <c:pt idx="23">
                  <c:v>4.5262222324053502E-4</c:v>
                </c:pt>
                <c:pt idx="24">
                  <c:v>5.0020110707956432E-4</c:v>
                </c:pt>
                <c:pt idx="25">
                  <c:v>5.5277863692359955E-4</c:v>
                </c:pt>
                <c:pt idx="26">
                  <c:v>6.1087935943440102E-4</c:v>
                </c:pt>
                <c:pt idx="27">
                  <c:v>6.7508273063283811E-4</c:v>
                </c:pt>
                <c:pt idx="28">
                  <c:v>7.4602883383669699E-4</c:v>
                </c:pt>
                <c:pt idx="29">
                  <c:v>8.2442468639829533E-4</c:v>
                </c:pt>
                <c:pt idx="30">
                  <c:v>9.1105119440064539E-4</c:v>
                </c:pt>
                <c:pt idx="31">
                  <c:v>1.0067708200856369E-3</c:v>
                </c:pt>
                <c:pt idx="32">
                  <c:v>1.1125360328603216E-3</c:v>
                </c:pt>
                <c:pt idx="33">
                  <c:v>1.2293986212774202E-3</c:v>
                </c:pt>
                <c:pt idx="34">
                  <c:v>1.3585199504289591E-3</c:v>
                </c:pt>
                <c:pt idx="35">
                  <c:v>1.5011822567369917E-3</c:v>
                </c:pt>
                <c:pt idx="36">
                  <c:v>1.6588010801744215E-3</c:v>
                </c:pt>
                <c:pt idx="37">
                  <c:v>1.8329389424928053E-3</c:v>
                </c:pt>
                <c:pt idx="38">
                  <c:v>2.0253203890498819E-3</c:v>
                </c:pt>
                <c:pt idx="39">
                  <c:v>2.2378485212763335E-3</c:v>
                </c:pt>
                <c:pt idx="40">
                  <c:v>2.4726231566347743E-3</c:v>
                </c:pt>
                <c:pt idx="41">
                  <c:v>2.7319607630110591E-3</c:v>
                </c:pt>
                <c:pt idx="42">
                  <c:v>3.0184163247084241E-3</c:v>
                </c:pt>
                <c:pt idx="43">
                  <c:v>3.3348073074133443E-3</c:v>
                </c:pt>
                <c:pt idx="44">
                  <c:v>3.684239899435989E-3</c:v>
                </c:pt>
                <c:pt idx="45">
                  <c:v>4.0701377158961277E-3</c:v>
                </c:pt>
                <c:pt idx="46">
                  <c:v>4.4962731609411782E-3</c:v>
                </c:pt>
                <c:pt idx="47">
                  <c:v>4.9668016500569612E-3</c:v>
                </c:pt>
                <c:pt idx="48">
                  <c:v>5.4862988994504036E-3</c:v>
                </c:pt>
                <c:pt idx="49">
                  <c:v>6.0598014915841155E-3</c:v>
                </c:pt>
                <c:pt idx="50">
                  <c:v>6.6928509242848554E-3</c:v>
                </c:pt>
                <c:pt idx="51">
                  <c:v>7.3915413442819707E-3</c:v>
                </c:pt>
                <c:pt idx="52">
                  <c:v>8.1625711531598966E-3</c:v>
                </c:pt>
                <c:pt idx="53">
                  <c:v>9.0132986528478221E-3</c:v>
                </c:pt>
                <c:pt idx="54">
                  <c:v>9.9518018669043241E-3</c:v>
                </c:pt>
                <c:pt idx="55">
                  <c:v>1.098694263059318E-2</c:v>
                </c:pt>
                <c:pt idx="56">
                  <c:v>1.2128434984274237E-2</c:v>
                </c:pt>
                <c:pt idx="57">
                  <c:v>1.3386917827664779E-2</c:v>
                </c:pt>
                <c:pt idx="58">
                  <c:v>1.4774031693273055E-2</c:v>
                </c:pt>
                <c:pt idx="59">
                  <c:v>1.6302499371440946E-2</c:v>
                </c:pt>
                <c:pt idx="60">
                  <c:v>1.7986209962091559E-2</c:v>
                </c:pt>
                <c:pt idx="61">
                  <c:v>1.984030573407751E-2</c:v>
                </c:pt>
                <c:pt idx="62">
                  <c:v>2.1881270936130476E-2</c:v>
                </c:pt>
                <c:pt idx="63">
                  <c:v>2.4127021417669196E-2</c:v>
                </c:pt>
                <c:pt idx="64">
                  <c:v>2.6596993576865856E-2</c:v>
                </c:pt>
                <c:pt idx="65">
                  <c:v>2.9312230751356319E-2</c:v>
                </c:pt>
                <c:pt idx="66">
                  <c:v>3.2295464698450516E-2</c:v>
                </c:pt>
                <c:pt idx="67">
                  <c:v>3.5571189272636181E-2</c:v>
                </c:pt>
                <c:pt idx="68">
                  <c:v>3.9165722796764356E-2</c:v>
                </c:pt>
                <c:pt idx="69">
                  <c:v>4.3107254941086116E-2</c:v>
                </c:pt>
                <c:pt idx="70">
                  <c:v>4.7425873177566781E-2</c:v>
                </c:pt>
                <c:pt idx="71">
                  <c:v>5.2153563078417738E-2</c:v>
                </c:pt>
                <c:pt idx="72">
                  <c:v>5.7324175898868755E-2</c:v>
                </c:pt>
                <c:pt idx="73">
                  <c:v>6.2973356056996485E-2</c:v>
                </c:pt>
                <c:pt idx="74">
                  <c:v>6.9138420343346815E-2</c:v>
                </c:pt>
                <c:pt idx="75">
                  <c:v>7.5858180021243546E-2</c:v>
                </c:pt>
                <c:pt idx="76">
                  <c:v>8.317269649392238E-2</c:v>
                </c:pt>
                <c:pt idx="77">
                  <c:v>9.112296101485616E-2</c:v>
                </c:pt>
                <c:pt idx="78">
                  <c:v>9.9750489119685135E-2</c:v>
                </c:pt>
                <c:pt idx="79">
                  <c:v>0.10909682119561293</c:v>
                </c:pt>
                <c:pt idx="80">
                  <c:v>0.11920292202211755</c:v>
                </c:pt>
                <c:pt idx="81">
                  <c:v>0.13010847436299786</c:v>
                </c:pt>
                <c:pt idx="82">
                  <c:v>0.14185106490048777</c:v>
                </c:pt>
                <c:pt idx="83">
                  <c:v>0.1544652650835347</c:v>
                </c:pt>
                <c:pt idx="84">
                  <c:v>0.16798161486607552</c:v>
                </c:pt>
                <c:pt idx="85">
                  <c:v>0.18242552380635635</c:v>
                </c:pt>
                <c:pt idx="86">
                  <c:v>0.19781611144141825</c:v>
                </c:pt>
                <c:pt idx="87">
                  <c:v>0.21416501695744139</c:v>
                </c:pt>
                <c:pt idx="88">
                  <c:v>0.23147521650098238</c:v>
                </c:pt>
                <c:pt idx="89">
                  <c:v>0.24973989440488234</c:v>
                </c:pt>
                <c:pt idx="90">
                  <c:v>0.2689414213699951</c:v>
                </c:pt>
                <c:pt idx="91">
                  <c:v>0.289050497374996</c:v>
                </c:pt>
                <c:pt idx="92">
                  <c:v>0.31002551887238755</c:v>
                </c:pt>
                <c:pt idx="93">
                  <c:v>0.33181222783183389</c:v>
                </c:pt>
                <c:pt idx="94">
                  <c:v>0.35434369377420455</c:v>
                </c:pt>
                <c:pt idx="95">
                  <c:v>0.37754066879814541</c:v>
                </c:pt>
                <c:pt idx="96">
                  <c:v>0.401312339887548</c:v>
                </c:pt>
                <c:pt idx="97">
                  <c:v>0.42555748318834102</c:v>
                </c:pt>
                <c:pt idx="98">
                  <c:v>0.45016600268752216</c:v>
                </c:pt>
                <c:pt idx="99">
                  <c:v>0.47502081252105999</c:v>
                </c:pt>
                <c:pt idx="100">
                  <c:v>0.5</c:v>
                </c:pt>
                <c:pt idx="101">
                  <c:v>0.52497918747894001</c:v>
                </c:pt>
                <c:pt idx="102">
                  <c:v>0.54983399731247795</c:v>
                </c:pt>
                <c:pt idx="103">
                  <c:v>0.57444251681165903</c:v>
                </c:pt>
                <c:pt idx="104">
                  <c:v>0.598687660112452</c:v>
                </c:pt>
                <c:pt idx="105">
                  <c:v>0.62245933120185459</c:v>
                </c:pt>
                <c:pt idx="106">
                  <c:v>0.6456563062257954</c:v>
                </c:pt>
                <c:pt idx="107">
                  <c:v>0.66818777216816616</c:v>
                </c:pt>
                <c:pt idx="108">
                  <c:v>0.6899744811276125</c:v>
                </c:pt>
                <c:pt idx="109">
                  <c:v>0.71094950262500389</c:v>
                </c:pt>
                <c:pt idx="110">
                  <c:v>0.7310585786300049</c:v>
                </c:pt>
                <c:pt idx="111">
                  <c:v>0.75026010559511769</c:v>
                </c:pt>
                <c:pt idx="112">
                  <c:v>0.76852478349901754</c:v>
                </c:pt>
                <c:pt idx="113">
                  <c:v>0.78583498304255861</c:v>
                </c:pt>
                <c:pt idx="114">
                  <c:v>0.80218388855858169</c:v>
                </c:pt>
                <c:pt idx="115">
                  <c:v>0.81757447619364365</c:v>
                </c:pt>
                <c:pt idx="116">
                  <c:v>0.83201838513392445</c:v>
                </c:pt>
                <c:pt idx="117">
                  <c:v>0.84553473491646525</c:v>
                </c:pt>
                <c:pt idx="118">
                  <c:v>0.85814893509951229</c:v>
                </c:pt>
                <c:pt idx="119">
                  <c:v>0.86989152563700212</c:v>
                </c:pt>
                <c:pt idx="120">
                  <c:v>0.88079707797788231</c:v>
                </c:pt>
                <c:pt idx="121">
                  <c:v>0.89090317880438707</c:v>
                </c:pt>
                <c:pt idx="122">
                  <c:v>0.9002495108803148</c:v>
                </c:pt>
                <c:pt idx="123">
                  <c:v>0.90887703898514383</c:v>
                </c:pt>
                <c:pt idx="124">
                  <c:v>0.91682730350607766</c:v>
                </c:pt>
                <c:pt idx="125">
                  <c:v>0.92414181997875655</c:v>
                </c:pt>
                <c:pt idx="126">
                  <c:v>0.93086157965665328</c:v>
                </c:pt>
                <c:pt idx="127">
                  <c:v>0.9370266439430035</c:v>
                </c:pt>
                <c:pt idx="128">
                  <c:v>0.94267582410113127</c:v>
                </c:pt>
                <c:pt idx="129">
                  <c:v>0.94784643692158232</c:v>
                </c:pt>
                <c:pt idx="130">
                  <c:v>0.95257412682243336</c:v>
                </c:pt>
                <c:pt idx="131">
                  <c:v>0.95689274505891386</c:v>
                </c:pt>
                <c:pt idx="132">
                  <c:v>0.96083427720323566</c:v>
                </c:pt>
                <c:pt idx="133">
                  <c:v>0.96442881072736386</c:v>
                </c:pt>
                <c:pt idx="134">
                  <c:v>0.96770453530154943</c:v>
                </c:pt>
                <c:pt idx="135">
                  <c:v>0.97068776924864364</c:v>
                </c:pt>
                <c:pt idx="136">
                  <c:v>0.97340300642313404</c:v>
                </c:pt>
                <c:pt idx="137">
                  <c:v>0.9758729785823308</c:v>
                </c:pt>
                <c:pt idx="138">
                  <c:v>0.97811872906386943</c:v>
                </c:pt>
                <c:pt idx="139">
                  <c:v>0.98015969426592253</c:v>
                </c:pt>
                <c:pt idx="140">
                  <c:v>0.98201379003790845</c:v>
                </c:pt>
                <c:pt idx="141">
                  <c:v>0.9836975006285591</c:v>
                </c:pt>
                <c:pt idx="142">
                  <c:v>0.98522596830672693</c:v>
                </c:pt>
                <c:pt idx="143">
                  <c:v>0.98661308217233512</c:v>
                </c:pt>
                <c:pt idx="144">
                  <c:v>0.98787156501572571</c:v>
                </c:pt>
                <c:pt idx="145">
                  <c:v>0.98901305736940681</c:v>
                </c:pt>
                <c:pt idx="146">
                  <c:v>0.99004819813309575</c:v>
                </c:pt>
                <c:pt idx="147">
                  <c:v>0.99098670134715205</c:v>
                </c:pt>
                <c:pt idx="148">
                  <c:v>0.99183742884684012</c:v>
                </c:pt>
                <c:pt idx="149">
                  <c:v>0.99260845865571812</c:v>
                </c:pt>
                <c:pt idx="150">
                  <c:v>0.99330714907571527</c:v>
                </c:pt>
                <c:pt idx="151">
                  <c:v>0.99394019850841575</c:v>
                </c:pt>
                <c:pt idx="152">
                  <c:v>0.99451370110054949</c:v>
                </c:pt>
                <c:pt idx="153">
                  <c:v>0.99503319834994297</c:v>
                </c:pt>
                <c:pt idx="154">
                  <c:v>0.99550372683905886</c:v>
                </c:pt>
                <c:pt idx="155">
                  <c:v>0.99592986228410396</c:v>
                </c:pt>
                <c:pt idx="156">
                  <c:v>0.99631576010056411</c:v>
                </c:pt>
                <c:pt idx="157">
                  <c:v>0.99666519269258669</c:v>
                </c:pt>
                <c:pt idx="158">
                  <c:v>0.99698158367529166</c:v>
                </c:pt>
                <c:pt idx="159">
                  <c:v>0.99726803923698903</c:v>
                </c:pt>
                <c:pt idx="160">
                  <c:v>0.99752737684336534</c:v>
                </c:pt>
                <c:pt idx="161">
                  <c:v>0.9977621514787236</c:v>
                </c:pt>
                <c:pt idx="162">
                  <c:v>0.9979746796109501</c:v>
                </c:pt>
                <c:pt idx="163">
                  <c:v>0.99816706105750719</c:v>
                </c:pt>
                <c:pt idx="164">
                  <c:v>0.99834119891982553</c:v>
                </c:pt>
                <c:pt idx="165">
                  <c:v>0.99849881774326299</c:v>
                </c:pt>
                <c:pt idx="166">
                  <c:v>0.9986414800495711</c:v>
                </c:pt>
                <c:pt idx="167">
                  <c:v>0.99877060137872264</c:v>
                </c:pt>
                <c:pt idx="168">
                  <c:v>0.99888746396713979</c:v>
                </c:pt>
                <c:pt idx="169">
                  <c:v>0.9989932291799144</c:v>
                </c:pt>
                <c:pt idx="170">
                  <c:v>0.9990889488055994</c:v>
                </c:pt>
                <c:pt idx="171">
                  <c:v>0.99917557531360168</c:v>
                </c:pt>
                <c:pt idx="172">
                  <c:v>0.99925397116616332</c:v>
                </c:pt>
                <c:pt idx="173">
                  <c:v>0.99932491726936723</c:v>
                </c:pt>
                <c:pt idx="174">
                  <c:v>0.99938912064056562</c:v>
                </c:pt>
                <c:pt idx="175">
                  <c:v>0.9994472213630764</c:v>
                </c:pt>
                <c:pt idx="176">
                  <c:v>0.99949979889292051</c:v>
                </c:pt>
                <c:pt idx="177">
                  <c:v>0.9995473777767595</c:v>
                </c:pt>
                <c:pt idx="178">
                  <c:v>0.99959043283501392</c:v>
                </c:pt>
                <c:pt idx="179">
                  <c:v>0.99962939385937355</c:v>
                </c:pt>
                <c:pt idx="180">
                  <c:v>0.99966464986953363</c:v>
                </c:pt>
                <c:pt idx="181">
                  <c:v>0.99969655296997117</c:v>
                </c:pt>
                <c:pt idx="182">
                  <c:v>0.99972542184389857</c:v>
                </c:pt>
                <c:pt idx="183">
                  <c:v>0.99975154491816054</c:v>
                </c:pt>
                <c:pt idx="184">
                  <c:v>0.99977518322976666</c:v>
                </c:pt>
                <c:pt idx="185">
                  <c:v>0.9997965730219448</c:v>
                </c:pt>
                <c:pt idx="186">
                  <c:v>0.99981592809503661</c:v>
                </c:pt>
                <c:pt idx="187">
                  <c:v>0.99983344193522272</c:v>
                </c:pt>
                <c:pt idx="188">
                  <c:v>0.99984928964194031</c:v>
                </c:pt>
                <c:pt idx="189">
                  <c:v>0.99986362967292042</c:v>
                </c:pt>
                <c:pt idx="190">
                  <c:v>0.99987660542401369</c:v>
                </c:pt>
                <c:pt idx="191">
                  <c:v>0.99988834665937043</c:v>
                </c:pt>
                <c:pt idx="192">
                  <c:v>0.99989897080609225</c:v>
                </c:pt>
                <c:pt idx="193">
                  <c:v>0.9999085841261478</c:v>
                </c:pt>
                <c:pt idx="194">
                  <c:v>0.99991728277714842</c:v>
                </c:pt>
                <c:pt idx="195">
                  <c:v>0.99992515377248947</c:v>
                </c:pt>
                <c:pt idx="196">
                  <c:v>0.99993227585038036</c:v>
                </c:pt>
                <c:pt idx="197">
                  <c:v>0.99993872026038333</c:v>
                </c:pt>
                <c:pt idx="198">
                  <c:v>0.99994455147527717</c:v>
                </c:pt>
                <c:pt idx="199">
                  <c:v>0.99994982783531616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C4-9C4A-9A72-66EE9F0A0C4C}"/>
            </c:ext>
          </c:extLst>
        </c:ser>
        <c:ser>
          <c:idx val="1"/>
          <c:order val="1"/>
          <c:tx>
            <c:strRef>
              <c:f>Лист2!$D$1</c:f>
              <c:strCache>
                <c:ptCount val="1"/>
                <c:pt idx="0">
                  <c:v>sigma'(z)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Лист2!$B$2:$B$201</c:f>
              <c:numCache>
                <c:formatCode>General</c:formatCode>
                <c:ptCount val="200"/>
                <c:pt idx="0">
                  <c:v>-10</c:v>
                </c:pt>
                <c:pt idx="1">
                  <c:v>-9.9</c:v>
                </c:pt>
                <c:pt idx="2">
                  <c:v>-9.8000000000000007</c:v>
                </c:pt>
                <c:pt idx="3">
                  <c:v>-9.6999999999999993</c:v>
                </c:pt>
                <c:pt idx="4">
                  <c:v>-9.6</c:v>
                </c:pt>
                <c:pt idx="5">
                  <c:v>-9.5</c:v>
                </c:pt>
                <c:pt idx="6">
                  <c:v>-9.4</c:v>
                </c:pt>
                <c:pt idx="7">
                  <c:v>-9.3000000000000007</c:v>
                </c:pt>
                <c:pt idx="8">
                  <c:v>-9.1999999999999993</c:v>
                </c:pt>
                <c:pt idx="9">
                  <c:v>-9.1</c:v>
                </c:pt>
                <c:pt idx="10">
                  <c:v>-9</c:v>
                </c:pt>
                <c:pt idx="11">
                  <c:v>-8.9</c:v>
                </c:pt>
                <c:pt idx="12">
                  <c:v>-8.8000000000000007</c:v>
                </c:pt>
                <c:pt idx="13">
                  <c:v>-8.6999999999999993</c:v>
                </c:pt>
                <c:pt idx="14">
                  <c:v>-8.6</c:v>
                </c:pt>
                <c:pt idx="15">
                  <c:v>-8.5</c:v>
                </c:pt>
                <c:pt idx="16">
                  <c:v>-8.4</c:v>
                </c:pt>
                <c:pt idx="17">
                  <c:v>-8.3000000000000007</c:v>
                </c:pt>
                <c:pt idx="18">
                  <c:v>-8.1999999999999993</c:v>
                </c:pt>
                <c:pt idx="19">
                  <c:v>-8.1</c:v>
                </c:pt>
                <c:pt idx="20">
                  <c:v>-8</c:v>
                </c:pt>
                <c:pt idx="21">
                  <c:v>-7.9</c:v>
                </c:pt>
                <c:pt idx="22">
                  <c:v>-7.8</c:v>
                </c:pt>
                <c:pt idx="23">
                  <c:v>-7.7</c:v>
                </c:pt>
                <c:pt idx="24">
                  <c:v>-7.6</c:v>
                </c:pt>
                <c:pt idx="25">
                  <c:v>-7.5</c:v>
                </c:pt>
                <c:pt idx="26">
                  <c:v>-7.4</c:v>
                </c:pt>
                <c:pt idx="27">
                  <c:v>-7.3</c:v>
                </c:pt>
                <c:pt idx="28">
                  <c:v>-7.2</c:v>
                </c:pt>
                <c:pt idx="29">
                  <c:v>-7.1</c:v>
                </c:pt>
                <c:pt idx="30">
                  <c:v>-7</c:v>
                </c:pt>
                <c:pt idx="31">
                  <c:v>-6.9</c:v>
                </c:pt>
                <c:pt idx="32">
                  <c:v>-6.8</c:v>
                </c:pt>
                <c:pt idx="33">
                  <c:v>-6.7</c:v>
                </c:pt>
                <c:pt idx="34">
                  <c:v>-6.6</c:v>
                </c:pt>
                <c:pt idx="35">
                  <c:v>-6.5</c:v>
                </c:pt>
                <c:pt idx="36">
                  <c:v>-6.4</c:v>
                </c:pt>
                <c:pt idx="37">
                  <c:v>-6.3</c:v>
                </c:pt>
                <c:pt idx="38">
                  <c:v>-6.2</c:v>
                </c:pt>
                <c:pt idx="39">
                  <c:v>-6.1</c:v>
                </c:pt>
                <c:pt idx="40">
                  <c:v>-6</c:v>
                </c:pt>
                <c:pt idx="41">
                  <c:v>-5.9</c:v>
                </c:pt>
                <c:pt idx="42">
                  <c:v>-5.8</c:v>
                </c:pt>
                <c:pt idx="43">
                  <c:v>-5.7</c:v>
                </c:pt>
                <c:pt idx="44">
                  <c:v>-5.6</c:v>
                </c:pt>
                <c:pt idx="45">
                  <c:v>-5.5</c:v>
                </c:pt>
                <c:pt idx="46">
                  <c:v>-5.4</c:v>
                </c:pt>
                <c:pt idx="47">
                  <c:v>-5.3</c:v>
                </c:pt>
                <c:pt idx="48">
                  <c:v>-5.2</c:v>
                </c:pt>
                <c:pt idx="49">
                  <c:v>-5.0999999999999996</c:v>
                </c:pt>
                <c:pt idx="50">
                  <c:v>-5</c:v>
                </c:pt>
                <c:pt idx="51">
                  <c:v>-4.9000000000000004</c:v>
                </c:pt>
                <c:pt idx="52">
                  <c:v>-4.8</c:v>
                </c:pt>
                <c:pt idx="53">
                  <c:v>-4.7</c:v>
                </c:pt>
                <c:pt idx="54">
                  <c:v>-4.5999999999999996</c:v>
                </c:pt>
                <c:pt idx="55">
                  <c:v>-4.5</c:v>
                </c:pt>
                <c:pt idx="56">
                  <c:v>-4.4000000000000004</c:v>
                </c:pt>
                <c:pt idx="57">
                  <c:v>-4.3</c:v>
                </c:pt>
                <c:pt idx="58">
                  <c:v>-4.2</c:v>
                </c:pt>
                <c:pt idx="59">
                  <c:v>-4.0999999999999996</c:v>
                </c:pt>
                <c:pt idx="60">
                  <c:v>-4</c:v>
                </c:pt>
                <c:pt idx="61">
                  <c:v>-3.9</c:v>
                </c:pt>
                <c:pt idx="62">
                  <c:v>-3.8</c:v>
                </c:pt>
                <c:pt idx="63">
                  <c:v>-3.7</c:v>
                </c:pt>
                <c:pt idx="64">
                  <c:v>-3.6</c:v>
                </c:pt>
                <c:pt idx="65">
                  <c:v>-3.5</c:v>
                </c:pt>
                <c:pt idx="66">
                  <c:v>-3.4</c:v>
                </c:pt>
                <c:pt idx="67">
                  <c:v>-3.3</c:v>
                </c:pt>
                <c:pt idx="68">
                  <c:v>-3.2</c:v>
                </c:pt>
                <c:pt idx="69">
                  <c:v>-3.1</c:v>
                </c:pt>
                <c:pt idx="70">
                  <c:v>-3</c:v>
                </c:pt>
                <c:pt idx="71">
                  <c:v>-2.9</c:v>
                </c:pt>
                <c:pt idx="72">
                  <c:v>-2.8</c:v>
                </c:pt>
                <c:pt idx="73">
                  <c:v>-2.7</c:v>
                </c:pt>
                <c:pt idx="74">
                  <c:v>-2.6</c:v>
                </c:pt>
                <c:pt idx="75">
                  <c:v>-2.5</c:v>
                </c:pt>
                <c:pt idx="76">
                  <c:v>-2.4</c:v>
                </c:pt>
                <c:pt idx="77">
                  <c:v>-2.2999999999999998</c:v>
                </c:pt>
                <c:pt idx="78">
                  <c:v>-2.2000000000000002</c:v>
                </c:pt>
                <c:pt idx="79">
                  <c:v>-2.1</c:v>
                </c:pt>
                <c:pt idx="80">
                  <c:v>-2</c:v>
                </c:pt>
                <c:pt idx="81">
                  <c:v>-1.9</c:v>
                </c:pt>
                <c:pt idx="82">
                  <c:v>-1.8</c:v>
                </c:pt>
                <c:pt idx="83">
                  <c:v>-1.7</c:v>
                </c:pt>
                <c:pt idx="84">
                  <c:v>-1.6</c:v>
                </c:pt>
                <c:pt idx="85">
                  <c:v>-1.5</c:v>
                </c:pt>
                <c:pt idx="86">
                  <c:v>-1.4</c:v>
                </c:pt>
                <c:pt idx="87">
                  <c:v>-1.3</c:v>
                </c:pt>
                <c:pt idx="88">
                  <c:v>-1.2</c:v>
                </c:pt>
                <c:pt idx="89">
                  <c:v>-1.1000000000000001</c:v>
                </c:pt>
                <c:pt idx="90">
                  <c:v>-1</c:v>
                </c:pt>
                <c:pt idx="91">
                  <c:v>-0.9</c:v>
                </c:pt>
                <c:pt idx="92">
                  <c:v>-0.8</c:v>
                </c:pt>
                <c:pt idx="93">
                  <c:v>-0.7</c:v>
                </c:pt>
                <c:pt idx="94">
                  <c:v>-0.6</c:v>
                </c:pt>
                <c:pt idx="95">
                  <c:v>-0.5</c:v>
                </c:pt>
                <c:pt idx="96">
                  <c:v>-0.4</c:v>
                </c:pt>
                <c:pt idx="97">
                  <c:v>-0.3</c:v>
                </c:pt>
                <c:pt idx="98">
                  <c:v>-0.2</c:v>
                </c:pt>
                <c:pt idx="99">
                  <c:v>-0.1</c:v>
                </c:pt>
                <c:pt idx="100">
                  <c:v>0</c:v>
                </c:pt>
                <c:pt idx="101">
                  <c:v>0.1</c:v>
                </c:pt>
                <c:pt idx="102">
                  <c:v>0.2</c:v>
                </c:pt>
                <c:pt idx="103">
                  <c:v>0.3</c:v>
                </c:pt>
                <c:pt idx="104">
                  <c:v>0.4</c:v>
                </c:pt>
                <c:pt idx="105">
                  <c:v>0.5</c:v>
                </c:pt>
                <c:pt idx="106">
                  <c:v>0.6</c:v>
                </c:pt>
                <c:pt idx="107">
                  <c:v>0.7</c:v>
                </c:pt>
                <c:pt idx="108">
                  <c:v>0.8</c:v>
                </c:pt>
                <c:pt idx="109">
                  <c:v>0.9</c:v>
                </c:pt>
                <c:pt idx="110">
                  <c:v>1</c:v>
                </c:pt>
                <c:pt idx="111">
                  <c:v>1.1000000000000001</c:v>
                </c:pt>
                <c:pt idx="112">
                  <c:v>1.2</c:v>
                </c:pt>
                <c:pt idx="113">
                  <c:v>1.3</c:v>
                </c:pt>
                <c:pt idx="114">
                  <c:v>1.4</c:v>
                </c:pt>
                <c:pt idx="115">
                  <c:v>1.5</c:v>
                </c:pt>
                <c:pt idx="116">
                  <c:v>1.6</c:v>
                </c:pt>
                <c:pt idx="117">
                  <c:v>1.7</c:v>
                </c:pt>
                <c:pt idx="118">
                  <c:v>1.8</c:v>
                </c:pt>
                <c:pt idx="119">
                  <c:v>1.9</c:v>
                </c:pt>
                <c:pt idx="120">
                  <c:v>2</c:v>
                </c:pt>
                <c:pt idx="121">
                  <c:v>2.1</c:v>
                </c:pt>
                <c:pt idx="122">
                  <c:v>2.2000000000000002</c:v>
                </c:pt>
                <c:pt idx="123">
                  <c:v>2.2999999999999998</c:v>
                </c:pt>
                <c:pt idx="124">
                  <c:v>2.4</c:v>
                </c:pt>
                <c:pt idx="125">
                  <c:v>2.5</c:v>
                </c:pt>
                <c:pt idx="126">
                  <c:v>2.6</c:v>
                </c:pt>
                <c:pt idx="127">
                  <c:v>2.7</c:v>
                </c:pt>
                <c:pt idx="128">
                  <c:v>2.8</c:v>
                </c:pt>
                <c:pt idx="129">
                  <c:v>2.9</c:v>
                </c:pt>
                <c:pt idx="130">
                  <c:v>3</c:v>
                </c:pt>
                <c:pt idx="131">
                  <c:v>3.1</c:v>
                </c:pt>
                <c:pt idx="132">
                  <c:v>3.2</c:v>
                </c:pt>
                <c:pt idx="133">
                  <c:v>3.3</c:v>
                </c:pt>
                <c:pt idx="134">
                  <c:v>3.4</c:v>
                </c:pt>
                <c:pt idx="135">
                  <c:v>3.5</c:v>
                </c:pt>
                <c:pt idx="136">
                  <c:v>3.6</c:v>
                </c:pt>
                <c:pt idx="137">
                  <c:v>3.7</c:v>
                </c:pt>
                <c:pt idx="138">
                  <c:v>3.8</c:v>
                </c:pt>
                <c:pt idx="139">
                  <c:v>3.9</c:v>
                </c:pt>
                <c:pt idx="140">
                  <c:v>4</c:v>
                </c:pt>
                <c:pt idx="141">
                  <c:v>4.0999999999999996</c:v>
                </c:pt>
                <c:pt idx="142">
                  <c:v>4.2</c:v>
                </c:pt>
                <c:pt idx="143">
                  <c:v>4.3</c:v>
                </c:pt>
                <c:pt idx="144">
                  <c:v>4.4000000000000004</c:v>
                </c:pt>
                <c:pt idx="145">
                  <c:v>4.5</c:v>
                </c:pt>
                <c:pt idx="146">
                  <c:v>4.5999999999999996</c:v>
                </c:pt>
                <c:pt idx="147">
                  <c:v>4.7</c:v>
                </c:pt>
                <c:pt idx="148">
                  <c:v>4.8</c:v>
                </c:pt>
                <c:pt idx="149">
                  <c:v>4.9000000000000004</c:v>
                </c:pt>
                <c:pt idx="150">
                  <c:v>5</c:v>
                </c:pt>
                <c:pt idx="151">
                  <c:v>5.0999999999999996</c:v>
                </c:pt>
                <c:pt idx="152">
                  <c:v>5.2</c:v>
                </c:pt>
                <c:pt idx="153">
                  <c:v>5.3</c:v>
                </c:pt>
                <c:pt idx="154">
                  <c:v>5.4</c:v>
                </c:pt>
                <c:pt idx="155">
                  <c:v>5.5</c:v>
                </c:pt>
                <c:pt idx="156">
                  <c:v>5.6</c:v>
                </c:pt>
                <c:pt idx="157">
                  <c:v>5.7</c:v>
                </c:pt>
                <c:pt idx="158">
                  <c:v>5.8</c:v>
                </c:pt>
                <c:pt idx="159">
                  <c:v>5.9</c:v>
                </c:pt>
                <c:pt idx="160">
                  <c:v>6</c:v>
                </c:pt>
                <c:pt idx="161">
                  <c:v>6.1</c:v>
                </c:pt>
                <c:pt idx="162">
                  <c:v>6.2</c:v>
                </c:pt>
                <c:pt idx="163">
                  <c:v>6.3</c:v>
                </c:pt>
                <c:pt idx="164">
                  <c:v>6.4</c:v>
                </c:pt>
                <c:pt idx="165">
                  <c:v>6.5</c:v>
                </c:pt>
                <c:pt idx="166">
                  <c:v>6.6</c:v>
                </c:pt>
                <c:pt idx="167">
                  <c:v>6.7</c:v>
                </c:pt>
                <c:pt idx="168">
                  <c:v>6.8</c:v>
                </c:pt>
                <c:pt idx="169">
                  <c:v>6.9</c:v>
                </c:pt>
                <c:pt idx="170">
                  <c:v>7</c:v>
                </c:pt>
                <c:pt idx="171">
                  <c:v>7.1</c:v>
                </c:pt>
                <c:pt idx="172">
                  <c:v>7.2</c:v>
                </c:pt>
                <c:pt idx="173">
                  <c:v>7.3</c:v>
                </c:pt>
                <c:pt idx="174">
                  <c:v>7.4</c:v>
                </c:pt>
                <c:pt idx="175">
                  <c:v>7.5</c:v>
                </c:pt>
                <c:pt idx="176">
                  <c:v>7.6</c:v>
                </c:pt>
                <c:pt idx="177">
                  <c:v>7.7</c:v>
                </c:pt>
                <c:pt idx="178">
                  <c:v>7.8</c:v>
                </c:pt>
                <c:pt idx="179">
                  <c:v>7.9</c:v>
                </c:pt>
                <c:pt idx="180">
                  <c:v>8</c:v>
                </c:pt>
                <c:pt idx="181">
                  <c:v>8.1</c:v>
                </c:pt>
                <c:pt idx="182">
                  <c:v>8.1999999999999993</c:v>
                </c:pt>
                <c:pt idx="183">
                  <c:v>8.3000000000000007</c:v>
                </c:pt>
                <c:pt idx="184">
                  <c:v>8.4</c:v>
                </c:pt>
                <c:pt idx="185">
                  <c:v>8.5</c:v>
                </c:pt>
                <c:pt idx="186">
                  <c:v>8.6</c:v>
                </c:pt>
                <c:pt idx="187">
                  <c:v>8.6999999999999993</c:v>
                </c:pt>
                <c:pt idx="188">
                  <c:v>8.8000000000000007</c:v>
                </c:pt>
                <c:pt idx="189">
                  <c:v>8.9</c:v>
                </c:pt>
                <c:pt idx="190">
                  <c:v>9</c:v>
                </c:pt>
                <c:pt idx="191">
                  <c:v>9.1</c:v>
                </c:pt>
                <c:pt idx="192">
                  <c:v>9.1999999999999993</c:v>
                </c:pt>
                <c:pt idx="193">
                  <c:v>9.3000000000000007</c:v>
                </c:pt>
                <c:pt idx="194">
                  <c:v>9.4</c:v>
                </c:pt>
                <c:pt idx="195">
                  <c:v>9.5</c:v>
                </c:pt>
                <c:pt idx="196">
                  <c:v>9.6</c:v>
                </c:pt>
                <c:pt idx="197">
                  <c:v>9.6999999999999993</c:v>
                </c:pt>
                <c:pt idx="198">
                  <c:v>9.8000000000000007</c:v>
                </c:pt>
                <c:pt idx="199">
                  <c:v>9.9</c:v>
                </c:pt>
              </c:numCache>
            </c:numRef>
          </c:xVal>
          <c:yVal>
            <c:numRef>
              <c:f>Лист2!$D$2:$D$201</c:f>
              <c:numCache>
                <c:formatCode>General</c:formatCode>
                <c:ptCount val="200"/>
                <c:pt idx="0">
                  <c:v>4.5395807735951673E-5</c:v>
                </c:pt>
                <c:pt idx="1">
                  <c:v>5.0169647437655151E-5</c:v>
                </c:pt>
                <c:pt idx="2">
                  <c:v>5.5445450183900969E-5</c:v>
                </c:pt>
                <c:pt idx="3">
                  <c:v>6.1275984410115E-5</c:v>
                </c:pt>
                <c:pt idx="4">
                  <c:v>6.7719563059328512E-5</c:v>
                </c:pt>
                <c:pt idx="5">
                  <c:v>7.4840625552838663E-5</c:v>
                </c:pt>
                <c:pt idx="6">
                  <c:v>8.2710380712710095E-5</c:v>
                </c:pt>
                <c:pt idx="7">
                  <c:v>9.1407516990169276E-5</c:v>
                </c:pt>
                <c:pt idx="8">
                  <c:v>1.0101898700975125E-4</c:v>
                </c:pt>
                <c:pt idx="9">
                  <c:v>1.1164087416108902E-4</c:v>
                </c:pt>
                <c:pt idx="10">
                  <c:v>1.2337934976484891E-4</c:v>
                </c:pt>
                <c:pt idx="11">
                  <c:v>1.3635173021338926E-4</c:v>
                </c:pt>
                <c:pt idx="12">
                  <c:v>1.506876444477309E-4</c:v>
                </c:pt>
                <c:pt idx="13">
                  <c:v>1.6653032318839368E-4</c:v>
                </c:pt>
                <c:pt idx="14">
                  <c:v>1.8403802249722715E-4</c:v>
                </c:pt>
                <c:pt idx="15">
                  <c:v>2.0338559551980585E-4</c:v>
                </c:pt>
                <c:pt idx="16">
                  <c:v>2.2476622765311716E-4</c:v>
                </c:pt>
                <c:pt idx="17">
                  <c:v>2.4839335191164248E-4</c:v>
                </c:pt>
                <c:pt idx="18">
                  <c:v>2.7450276293752488E-4</c:v>
                </c:pt>
                <c:pt idx="19">
                  <c:v>3.0335494992888581E-4</c:v>
                </c:pt>
                <c:pt idx="20">
                  <c:v>3.3523767075647424E-4</c:v>
                </c:pt>
                <c:pt idx="21">
                  <c:v>3.7046879171492652E-4</c:v>
                </c:pt>
                <c:pt idx="22">
                  <c:v>4.0939941972341571E-4</c:v>
                </c:pt>
                <c:pt idx="23">
                  <c:v>4.5241735636356381E-4</c:v>
                </c:pt>
                <c:pt idx="24">
                  <c:v>4.9995090593204063E-4</c:v>
                </c:pt>
                <c:pt idx="25">
                  <c:v>5.5247307270216042E-4</c:v>
                </c:pt>
                <c:pt idx="26">
                  <c:v>6.1050618584261801E-4</c:v>
                </c:pt>
                <c:pt idx="27">
                  <c:v>6.7462699393963936E-4</c:v>
                </c:pt>
                <c:pt idx="28">
                  <c:v>7.454722748157813E-4</c:v>
                </c:pt>
                <c:pt idx="29">
                  <c:v>8.2374501033475234E-4</c:v>
                </c:pt>
                <c:pt idx="30">
                  <c:v>9.1022118012182654E-4</c:v>
                </c:pt>
                <c:pt idx="31">
                  <c:v>1.005757232601461E-3</c:v>
                </c:pt>
                <c:pt idx="32">
                  <c:v>1.111298296435909E-3</c:v>
                </c:pt>
                <c:pt idx="33">
                  <c:v>1.2278872003074212E-3</c:v>
                </c:pt>
                <c:pt idx="34">
                  <c:v>1.3566743739732458E-3</c:v>
                </c:pt>
                <c:pt idx="35">
                  <c:v>1.4989287085690496E-3</c:v>
                </c:pt>
                <c:pt idx="36">
                  <c:v>1.6560494591508336E-3</c:v>
                </c:pt>
                <c:pt idx="37">
                  <c:v>1.8295792773258986E-3</c:v>
                </c:pt>
                <c:pt idx="38">
                  <c:v>2.0212184663715806E-3</c:v>
                </c:pt>
                <c:pt idx="39">
                  <c:v>2.2328405552721549E-3</c:v>
                </c:pt>
                <c:pt idx="40">
                  <c:v>2.466509291360048E-3</c:v>
                </c:pt>
                <c:pt idx="41">
                  <c:v>2.7244971534004271E-3</c:v>
                </c:pt>
                <c:pt idx="42">
                  <c:v>3.0093054875991575E-3</c:v>
                </c:pt>
                <c:pt idx="43">
                  <c:v>3.3236863676357671E-3</c:v>
                </c:pt>
                <c:pt idx="44">
                  <c:v>3.6706662757993928E-3</c:v>
                </c:pt>
                <c:pt idx="45">
                  <c:v>4.0535716948697674E-3</c:v>
                </c:pt>
                <c:pt idx="46">
                  <c:v>4.4760566886033783E-3</c:v>
                </c:pt>
                <c:pt idx="47">
                  <c:v>4.9421325314259528E-3</c:v>
                </c:pt>
                <c:pt idx="48">
                  <c:v>5.4561994238362926E-3</c:v>
                </c:pt>
                <c:pt idx="49">
                  <c:v>6.0230802974667102E-3</c:v>
                </c:pt>
                <c:pt idx="50">
                  <c:v>6.6480566707901546E-3</c:v>
                </c:pt>
                <c:pt idx="51">
                  <c:v>7.336906460837741E-3</c:v>
                </c:pt>
                <c:pt idx="52">
                  <c:v>8.095943585329498E-3</c:v>
                </c:pt>
                <c:pt idx="53">
                  <c:v>8.9320591002423934E-3</c:v>
                </c:pt>
                <c:pt idx="54">
                  <c:v>9.8527635065062038E-3</c:v>
                </c:pt>
                <c:pt idx="55">
                  <c:v>1.0866229722225234E-2</c:v>
                </c:pt>
                <c:pt idx="56">
                  <c:v>1.1981336049106471E-2</c:v>
                </c:pt>
                <c:pt idx="57">
                  <c:v>1.320770825874013E-2</c:v>
                </c:pt>
                <c:pt idx="58">
                  <c:v>1.4555759680799219E-2</c:v>
                </c:pt>
                <c:pt idx="59">
                  <c:v>1.6036727885685113E-2</c:v>
                </c:pt>
                <c:pt idx="60">
                  <c:v>1.7662706213291118E-2</c:v>
                </c:pt>
                <c:pt idx="61">
                  <c:v>1.9446668002455841E-2</c:v>
                </c:pt>
                <c:pt idx="62">
                  <c:v>2.140248091835013E-2</c:v>
                </c:pt>
                <c:pt idx="63">
                  <c:v>2.3544908255180529E-2</c:v>
                </c:pt>
                <c:pt idx="64">
                  <c:v>2.5889593509538011E-2</c:v>
                </c:pt>
                <c:pt idx="65">
                  <c:v>2.845302387973556E-2</c:v>
                </c:pt>
                <c:pt idx="66">
                  <c:v>3.1252467658361649E-2</c:v>
                </c:pt>
                <c:pt idx="67">
                  <c:v>3.4305879766366475E-2</c:v>
                </c:pt>
                <c:pt idx="68">
                  <c:v>3.7631768954571369E-2</c:v>
                </c:pt>
                <c:pt idx="69">
                  <c:v>4.1249019512530322E-2</c:v>
                </c:pt>
                <c:pt idx="70">
                  <c:v>4.5176659730912137E-2</c:v>
                </c:pt>
                <c:pt idx="71">
                  <c:v>4.9433568936643239E-2</c:v>
                </c:pt>
                <c:pt idx="72">
                  <c:v>5.4038114756384308E-2</c:v>
                </c:pt>
                <c:pt idx="73">
                  <c:v>5.9007712483915231E-2</c:v>
                </c:pt>
                <c:pt idx="74">
                  <c:v>6.4358299175773501E-2</c:v>
                </c:pt>
                <c:pt idx="75">
                  <c:v>7.010371654510815E-2</c:v>
                </c:pt>
                <c:pt idx="76">
                  <c:v>7.6254999051852249E-2</c:v>
                </c:pt>
                <c:pt idx="77">
                  <c:v>8.2819566990741167E-2</c:v>
                </c:pt>
                <c:pt idx="78">
                  <c:v>8.980032904006871E-2</c:v>
                </c:pt>
                <c:pt idx="79">
                  <c:v>9.7194704800625392E-2</c:v>
                </c:pt>
                <c:pt idx="80">
                  <c:v>0.10499358540350651</c:v>
                </c:pt>
                <c:pt idx="81">
                  <c:v>0.11318025926193098</c:v>
                </c:pt>
                <c:pt idx="82">
                  <c:v>0.12172934028708536</c:v>
                </c:pt>
                <c:pt idx="83">
                  <c:v>0.13060574696620805</c:v>
                </c:pt>
                <c:pt idx="84">
                  <c:v>0.13976379193306099</c:v>
                </c:pt>
                <c:pt idx="85">
                  <c:v>0.14914645207033286</c:v>
                </c:pt>
                <c:pt idx="86">
                  <c:v>0.15868489749561462</c:v>
                </c:pt>
                <c:pt idx="87">
                  <c:v>0.16829836246906024</c:v>
                </c:pt>
                <c:pt idx="88">
                  <c:v>0.17789444064680571</c:v>
                </c:pt>
                <c:pt idx="89">
                  <c:v>0.18736987954752057</c:v>
                </c:pt>
                <c:pt idx="90">
                  <c:v>0.19661193324148185</c:v>
                </c:pt>
                <c:pt idx="91">
                  <c:v>0.20550030734226343</c:v>
                </c:pt>
                <c:pt idx="92">
                  <c:v>0.21390969652029443</c:v>
                </c:pt>
                <c:pt idx="93">
                  <c:v>0.22171287329310907</c:v>
                </c:pt>
                <c:pt idx="94">
                  <c:v>0.2287842404566573</c:v>
                </c:pt>
                <c:pt idx="95">
                  <c:v>0.23500371220159449</c:v>
                </c:pt>
                <c:pt idx="96">
                  <c:v>0.24026074574152914</c:v>
                </c:pt>
                <c:pt idx="97">
                  <c:v>0.24445831169074586</c:v>
                </c:pt>
                <c:pt idx="98">
                  <c:v>0.24751657271185995</c:v>
                </c:pt>
                <c:pt idx="99">
                  <c:v>0.24937604019289197</c:v>
                </c:pt>
                <c:pt idx="100">
                  <c:v>0.25</c:v>
                </c:pt>
                <c:pt idx="101">
                  <c:v>0.24937604019289197</c:v>
                </c:pt>
                <c:pt idx="102">
                  <c:v>0.24751657271185995</c:v>
                </c:pt>
                <c:pt idx="103">
                  <c:v>0.24445831169074586</c:v>
                </c:pt>
                <c:pt idx="104">
                  <c:v>0.24026074574152914</c:v>
                </c:pt>
                <c:pt idx="105">
                  <c:v>0.23500371220159449</c:v>
                </c:pt>
                <c:pt idx="106">
                  <c:v>0.22878424045665732</c:v>
                </c:pt>
                <c:pt idx="107">
                  <c:v>0.22171287329310904</c:v>
                </c:pt>
                <c:pt idx="108">
                  <c:v>0.2139096965202944</c:v>
                </c:pt>
                <c:pt idx="109">
                  <c:v>0.20550030734226349</c:v>
                </c:pt>
                <c:pt idx="110">
                  <c:v>0.19661193324148185</c:v>
                </c:pt>
                <c:pt idx="111">
                  <c:v>0.18736987954752055</c:v>
                </c:pt>
                <c:pt idx="112">
                  <c:v>0.17789444064680576</c:v>
                </c:pt>
                <c:pt idx="113">
                  <c:v>0.16829836246906024</c:v>
                </c:pt>
                <c:pt idx="114">
                  <c:v>0.15868489749561468</c:v>
                </c:pt>
                <c:pt idx="115">
                  <c:v>0.14914645207033286</c:v>
                </c:pt>
                <c:pt idx="116">
                  <c:v>0.13976379193306102</c:v>
                </c:pt>
                <c:pt idx="117">
                  <c:v>0.13060574696620808</c:v>
                </c:pt>
                <c:pt idx="118">
                  <c:v>0.12172934028708533</c:v>
                </c:pt>
                <c:pt idx="119">
                  <c:v>0.11318025926193101</c:v>
                </c:pt>
                <c:pt idx="120">
                  <c:v>0.10499358540350662</c:v>
                </c:pt>
                <c:pt idx="121">
                  <c:v>9.7194704800625392E-2</c:v>
                </c:pt>
                <c:pt idx="122">
                  <c:v>8.9800329040068766E-2</c:v>
                </c:pt>
                <c:pt idx="123">
                  <c:v>8.2819566990741181E-2</c:v>
                </c:pt>
                <c:pt idx="124">
                  <c:v>7.6254999051852221E-2</c:v>
                </c:pt>
                <c:pt idx="125">
                  <c:v>7.0103716545108066E-2</c:v>
                </c:pt>
                <c:pt idx="126">
                  <c:v>6.4358299175773417E-2</c:v>
                </c:pt>
                <c:pt idx="127">
                  <c:v>5.9007712483915238E-2</c:v>
                </c:pt>
                <c:pt idx="128">
                  <c:v>5.4038114756384294E-2</c:v>
                </c:pt>
                <c:pt idx="129">
                  <c:v>4.9433568936643184E-2</c:v>
                </c:pt>
                <c:pt idx="130">
                  <c:v>4.5176659730911999E-2</c:v>
                </c:pt>
                <c:pt idx="131">
                  <c:v>4.1249019512530342E-2</c:v>
                </c:pt>
                <c:pt idx="132">
                  <c:v>3.7631768954571349E-2</c:v>
                </c:pt>
                <c:pt idx="133">
                  <c:v>3.4305879766366433E-2</c:v>
                </c:pt>
                <c:pt idx="134">
                  <c:v>3.1252467658361704E-2</c:v>
                </c:pt>
                <c:pt idx="135">
                  <c:v>2.8453023879735598E-2</c:v>
                </c:pt>
                <c:pt idx="136">
                  <c:v>2.5889593509538109E-2</c:v>
                </c:pt>
                <c:pt idx="137">
                  <c:v>2.3544908255180536E-2</c:v>
                </c:pt>
                <c:pt idx="138">
                  <c:v>2.1402480918350217E-2</c:v>
                </c:pt>
                <c:pt idx="139">
                  <c:v>1.94466680024558E-2</c:v>
                </c:pt>
                <c:pt idx="140">
                  <c:v>1.7662706213291107E-2</c:v>
                </c:pt>
                <c:pt idx="141">
                  <c:v>1.6036727885685075E-2</c:v>
                </c:pt>
                <c:pt idx="142">
                  <c:v>1.4555759680799234E-2</c:v>
                </c:pt>
                <c:pt idx="143">
                  <c:v>1.3207708258740227E-2</c:v>
                </c:pt>
                <c:pt idx="144">
                  <c:v>1.1981336049106527E-2</c:v>
                </c:pt>
                <c:pt idx="145">
                  <c:v>1.0866229722225243E-2</c:v>
                </c:pt>
                <c:pt idx="146">
                  <c:v>9.8527635065061344E-3</c:v>
                </c:pt>
                <c:pt idx="147">
                  <c:v>8.9320591002425148E-3</c:v>
                </c:pt>
                <c:pt idx="148">
                  <c:v>8.0959435853294823E-3</c:v>
                </c:pt>
                <c:pt idx="149">
                  <c:v>7.3369064608376534E-3</c:v>
                </c:pt>
                <c:pt idx="150">
                  <c:v>6.6480566707900332E-3</c:v>
                </c:pt>
                <c:pt idx="151">
                  <c:v>6.0230802974668421E-3</c:v>
                </c:pt>
                <c:pt idx="152">
                  <c:v>5.4561994238364027E-3</c:v>
                </c:pt>
                <c:pt idx="153">
                  <c:v>4.9421325314260196E-3</c:v>
                </c:pt>
                <c:pt idx="154">
                  <c:v>4.4760566886033444E-3</c:v>
                </c:pt>
                <c:pt idx="155">
                  <c:v>4.0535716948696789E-3</c:v>
                </c:pt>
                <c:pt idx="156">
                  <c:v>3.6706662757992974E-3</c:v>
                </c:pt>
                <c:pt idx="157">
                  <c:v>3.323686367635735E-3</c:v>
                </c:pt>
                <c:pt idx="158">
                  <c:v>3.0093054875990738E-3</c:v>
                </c:pt>
                <c:pt idx="159">
                  <c:v>2.7244971534003339E-3</c:v>
                </c:pt>
                <c:pt idx="160">
                  <c:v>2.4665092913599309E-3</c:v>
                </c:pt>
                <c:pt idx="161">
                  <c:v>2.2328405552722187E-3</c:v>
                </c:pt>
                <c:pt idx="162">
                  <c:v>2.0212184663715993E-3</c:v>
                </c:pt>
                <c:pt idx="163">
                  <c:v>1.8295792773259055E-3</c:v>
                </c:pt>
                <c:pt idx="164">
                  <c:v>1.6560494591508776E-3</c:v>
                </c:pt>
                <c:pt idx="165">
                  <c:v>1.4989287085690683E-3</c:v>
                </c:pt>
                <c:pt idx="166">
                  <c:v>1.3566743739731914E-3</c:v>
                </c:pt>
                <c:pt idx="167">
                  <c:v>1.2278872003073568E-3</c:v>
                </c:pt>
                <c:pt idx="168">
                  <c:v>1.1112982964357994E-3</c:v>
                </c:pt>
                <c:pt idx="169">
                  <c:v>1.0057572326014248E-3</c:v>
                </c:pt>
                <c:pt idx="170">
                  <c:v>9.1022118012178404E-4</c:v>
                </c:pt>
                <c:pt idx="171">
                  <c:v>8.2374501033477435E-4</c:v>
                </c:pt>
                <c:pt idx="172">
                  <c:v>7.4547227481576038E-4</c:v>
                </c:pt>
                <c:pt idx="173">
                  <c:v>6.7462699393957138E-4</c:v>
                </c:pt>
                <c:pt idx="174">
                  <c:v>6.1050618584259676E-4</c:v>
                </c:pt>
                <c:pt idx="175">
                  <c:v>5.5247307270216183E-4</c:v>
                </c:pt>
                <c:pt idx="176">
                  <c:v>4.9995090593196625E-4</c:v>
                </c:pt>
                <c:pt idx="177">
                  <c:v>4.5241735636352413E-4</c:v>
                </c:pt>
                <c:pt idx="178">
                  <c:v>4.093994197234452E-4</c:v>
                </c:pt>
                <c:pt idx="179">
                  <c:v>3.7046879171498046E-4</c:v>
                </c:pt>
                <c:pt idx="180">
                  <c:v>3.3523767075636815E-4</c:v>
                </c:pt>
                <c:pt idx="181">
                  <c:v>3.033549499287917E-4</c:v>
                </c:pt>
                <c:pt idx="182">
                  <c:v>2.7450276293762679E-4</c:v>
                </c:pt>
                <c:pt idx="183">
                  <c:v>2.4839335191176857E-4</c:v>
                </c:pt>
                <c:pt idx="184">
                  <c:v>2.2476622765315996E-4</c:v>
                </c:pt>
                <c:pt idx="185">
                  <c:v>2.0338559551979826E-4</c:v>
                </c:pt>
                <c:pt idx="186">
                  <c:v>1.8403802249719302E-4</c:v>
                </c:pt>
                <c:pt idx="187">
                  <c:v>1.6653032318833562E-4</c:v>
                </c:pt>
                <c:pt idx="188">
                  <c:v>1.5068764444766487E-4</c:v>
                </c:pt>
                <c:pt idx="189">
                  <c:v>1.3635173021347462E-4</c:v>
                </c:pt>
                <c:pt idx="190">
                  <c:v>1.2337934976493025E-4</c:v>
                </c:pt>
                <c:pt idx="191">
                  <c:v>1.116408741610957E-4</c:v>
                </c:pt>
                <c:pt idx="192">
                  <c:v>1.010189870097318E-4</c:v>
                </c:pt>
                <c:pt idx="193">
                  <c:v>9.1407516990204242E-5</c:v>
                </c:pt>
                <c:pt idx="194">
                  <c:v>8.2710380712624172E-5</c:v>
                </c:pt>
                <c:pt idx="195">
                  <c:v>7.4840625552755166E-5</c:v>
                </c:pt>
                <c:pt idx="196">
                  <c:v>6.7719563059199533E-5</c:v>
                </c:pt>
                <c:pt idx="197">
                  <c:v>6.12759844101834E-5</c:v>
                </c:pt>
                <c:pt idx="198">
                  <c:v>5.5445450183940299E-5</c:v>
                </c:pt>
                <c:pt idx="199">
                  <c:v>5.0169647437728057E-5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C4-9C4A-9A72-66EE9F0A0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506223"/>
        <c:axId val="737746863"/>
      </c:scatterChart>
      <c:valAx>
        <c:axId val="771506223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z</a:t>
                </a:r>
                <a:endParaRPr lang="ru-RU" sz="2800"/>
              </a:p>
            </c:rich>
          </c:tx>
          <c:layout>
            <c:manualLayout>
              <c:xMode val="edge"/>
              <c:yMode val="edge"/>
              <c:x val="0.9281301586643258"/>
              <c:y val="0.715212280714427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37746863"/>
        <c:crosses val="autoZero"/>
        <c:crossBetween val="midCat"/>
      </c:valAx>
      <c:valAx>
        <c:axId val="737746863"/>
        <c:scaling>
          <c:orientation val="minMax"/>
          <c:max val="1.1000000000000001"/>
          <c:min val="0"/>
        </c:scaling>
        <c:delete val="0"/>
        <c:axPos val="l"/>
        <c:majorGridlines>
          <c:spPr>
            <a:ln w="9525" cap="flat" cmpd="sng" algn="ctr">
              <a:solidFill>
                <a:srgbClr val="13479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6223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369087551985251E-2"/>
          <c:y val="0.23047689219460948"/>
          <c:w val="0.29434655112687197"/>
          <c:h val="0.38960536021144199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EE514-B25D-4C83-8BBC-E098F1A4D3A5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EA91-D764-464B-812F-9F9BEC13FB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3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730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78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1EE0A-5ACD-4F73-9620-E7F7A315D9F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4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9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68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8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14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6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5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70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7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0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2E13-4EDB-4163-9DAD-2CA69A94C75C}" type="datetimeFigureOut">
              <a:rPr lang="ru-RU" smtClean="0"/>
              <a:t>22.07.2024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B1401-F1BB-4529-BF2F-9EC9BE1934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Обучение нейронных </a:t>
            </a:r>
            <a:r>
              <a:rPr lang="ru-RU" dirty="0">
                <a:solidFill>
                  <a:srgbClr val="0F2B5E"/>
                </a:solidFill>
                <a:latin typeface="Mont SemiBold Italic"/>
                <a:cs typeface="+mn-cs"/>
              </a:rPr>
              <a:t>сетей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29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50F27-C9E1-45F5-8BDF-30B93931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6780"/>
            <a:ext cx="10874375" cy="607071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Методы градиентного спуска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822B32-55E5-4D12-839D-E369E462C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66" y="1260317"/>
            <a:ext cx="11985033" cy="4351338"/>
          </a:xfrm>
        </p:spPr>
        <p:txBody>
          <a:bodyPr>
            <a:normAutofit/>
          </a:bodyPr>
          <a:lstStyle/>
          <a:p>
            <a:pPr marL="0" lvl="3">
              <a:spcAft>
                <a:spcPts val="1200"/>
              </a:spcAft>
              <a:buClr>
                <a:schemeClr val="accent1"/>
              </a:buClr>
            </a:pPr>
            <a:r>
              <a:rPr lang="ru-RU" sz="2200" dirty="0">
                <a:solidFill>
                  <a:srgbClr val="C0003A"/>
                </a:solidFill>
              </a:rPr>
              <a:t>Почему мини-пакеты?</a:t>
            </a:r>
            <a:endParaRPr lang="ru-RU" dirty="0"/>
          </a:p>
        </p:txBody>
      </p:sp>
      <p:sp>
        <p:nvSpPr>
          <p:cNvPr id="5" name="AutoShape 2" descr="https://www.researchgate.net/publication/372583794/figure/fig1/AS:11431281176757343@1690254292361/Test-accuracies-of-mini-batch-SGD-without-DP-for-different-mini-batch-sizes-m-64-128_W64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70192"/>
            <a:ext cx="6489700" cy="46301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5156" r="7969"/>
          <a:stretch/>
        </p:blipFill>
        <p:spPr>
          <a:xfrm>
            <a:off x="155575" y="2942233"/>
            <a:ext cx="5410200" cy="31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50F27-C9E1-45F5-8BDF-30B93931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6780"/>
            <a:ext cx="10874375" cy="607071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Методы градиентного спуска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822B32-55E5-4D12-839D-E369E462C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75" y="963851"/>
            <a:ext cx="11985033" cy="4351338"/>
          </a:xfrm>
        </p:spPr>
        <p:txBody>
          <a:bodyPr>
            <a:normAutofit/>
          </a:bodyPr>
          <a:lstStyle/>
          <a:p>
            <a:pPr marL="0" lvl="3">
              <a:spcAft>
                <a:spcPts val="1200"/>
              </a:spcAft>
              <a:buClr>
                <a:schemeClr val="accent1"/>
              </a:buClr>
            </a:pPr>
            <a:r>
              <a:rPr lang="ru-RU" sz="2200" dirty="0">
                <a:solidFill>
                  <a:srgbClr val="C0003A"/>
                </a:solidFill>
              </a:rPr>
              <a:t>Почему надо адаптировать обновления параметров</a:t>
            </a:r>
            <a:endParaRPr lang="ru-RU" dirty="0"/>
          </a:p>
        </p:txBody>
      </p:sp>
      <p:sp>
        <p:nvSpPr>
          <p:cNvPr id="5" name="AutoShape 2" descr="Comparison of all optimization algorithms.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301" y="1460872"/>
            <a:ext cx="4369103" cy="53971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b="7303"/>
          <a:stretch/>
        </p:blipFill>
        <p:spPr>
          <a:xfrm>
            <a:off x="3692769" y="1460872"/>
            <a:ext cx="4244546" cy="53611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r="3804" b="4965"/>
          <a:stretch/>
        </p:blipFill>
        <p:spPr>
          <a:xfrm>
            <a:off x="42733" y="2687847"/>
            <a:ext cx="3830279" cy="36948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D14C33-DB48-4605-4B2A-A5E54567D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078"/>
          <a:stretch/>
        </p:blipFill>
        <p:spPr>
          <a:xfrm>
            <a:off x="155575" y="1875759"/>
            <a:ext cx="4369103" cy="6434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30481B-68FC-D857-6642-47861F62F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409"/>
          <a:stretch/>
        </p:blipFill>
        <p:spPr>
          <a:xfrm>
            <a:off x="3873012" y="1707091"/>
            <a:ext cx="4369103" cy="8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2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валидации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78892"/>
            <a:ext cx="10981346" cy="5679108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solidFill>
                  <a:srgbClr val="0F2B5E"/>
                </a:solidFill>
              </a:rPr>
              <a:t>В зависимости от </a:t>
            </a:r>
            <a:r>
              <a:rPr lang="ru-RU" sz="2400" dirty="0" err="1">
                <a:solidFill>
                  <a:srgbClr val="0F2B5E"/>
                </a:solidFill>
              </a:rPr>
              <a:t>валидационных</a:t>
            </a:r>
            <a:r>
              <a:rPr lang="ru-RU" sz="2400" dirty="0">
                <a:solidFill>
                  <a:srgbClr val="0F2B5E"/>
                </a:solidFill>
              </a:rPr>
              <a:t> данных мы можем получить разную точность, остановиться на разной эпохе обучения.</a:t>
            </a:r>
          </a:p>
          <a:p>
            <a:r>
              <a:rPr lang="ru-RU" sz="2400" dirty="0">
                <a:solidFill>
                  <a:srgbClr val="0F2B5E"/>
                </a:solidFill>
              </a:rPr>
              <a:t>Метод </a:t>
            </a:r>
            <a:r>
              <a:rPr lang="en-US" sz="2400" dirty="0">
                <a:solidFill>
                  <a:srgbClr val="0F2B5E"/>
                </a:solidFill>
              </a:rPr>
              <a:t>Holdout Cross Validation</a:t>
            </a:r>
            <a:endParaRPr lang="ru-RU" sz="2400" dirty="0">
              <a:solidFill>
                <a:srgbClr val="0F2B5E"/>
              </a:solidFill>
            </a:endParaRPr>
          </a:p>
          <a:p>
            <a:pPr lvl="1"/>
            <a:r>
              <a:rPr lang="ru-RU" dirty="0">
                <a:solidFill>
                  <a:srgbClr val="0F2B5E"/>
                </a:solidFill>
              </a:rPr>
              <a:t>Случайное разбиение данных на тренировочные и </a:t>
            </a:r>
            <a:r>
              <a:rPr lang="ru-RU" dirty="0" err="1">
                <a:solidFill>
                  <a:srgbClr val="0F2B5E"/>
                </a:solidFill>
              </a:rPr>
              <a:t>валидационные</a:t>
            </a:r>
            <a:r>
              <a:rPr lang="ru-RU" dirty="0">
                <a:solidFill>
                  <a:srgbClr val="0F2B5E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Как правило 30% для </a:t>
            </a:r>
            <a:r>
              <a:rPr lang="ru-RU" sz="2400" dirty="0" err="1">
                <a:solidFill>
                  <a:srgbClr val="0F2B5E"/>
                </a:solidFill>
              </a:rPr>
              <a:t>валидации</a:t>
            </a:r>
            <a:r>
              <a:rPr lang="ru-RU" sz="2400" dirty="0">
                <a:solidFill>
                  <a:srgbClr val="0F2B5E"/>
                </a:solidFill>
              </a:rPr>
              <a:t>.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Для небольших наборов данных можно делить 50%/50%.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Самый популярный метод валидации.</a:t>
            </a:r>
            <a:endParaRPr lang="en-US" sz="2400" dirty="0">
              <a:solidFill>
                <a:srgbClr val="0F2B5E"/>
              </a:solidFill>
            </a:endParaRPr>
          </a:p>
          <a:p>
            <a:pPr lvl="1"/>
            <a:r>
              <a:rPr lang="ru-RU" dirty="0">
                <a:solidFill>
                  <a:srgbClr val="0F2B5E"/>
                </a:solidFill>
              </a:rPr>
              <a:t>Основное достоинство: </a:t>
            </a:r>
            <a:endParaRPr lang="en-US" dirty="0">
              <a:solidFill>
                <a:srgbClr val="0F2B5E"/>
              </a:solidFill>
            </a:endParaRP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простота, отсутствие дополнительных требований. </a:t>
            </a:r>
          </a:p>
          <a:p>
            <a:pPr lvl="1"/>
            <a:r>
              <a:rPr lang="ru-RU" dirty="0">
                <a:solidFill>
                  <a:srgbClr val="0F2B5E"/>
                </a:solidFill>
              </a:rPr>
              <a:t>Недостатки: </a:t>
            </a:r>
            <a:endParaRPr lang="en-US" dirty="0">
              <a:solidFill>
                <a:srgbClr val="0F2B5E"/>
              </a:solidFill>
            </a:endParaRP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хорошо подходит только для больших наборов данных;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Плохо подходит для несбалансированных данных;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Плохо подходит для обоснования выбора модели;</a:t>
            </a:r>
          </a:p>
          <a:p>
            <a:pPr lvl="2"/>
            <a:r>
              <a:rPr lang="ru-RU" sz="2400" dirty="0">
                <a:solidFill>
                  <a:srgbClr val="0F2B5E"/>
                </a:solidFill>
              </a:rPr>
              <a:t>Результаты могут быть смещенными, </a:t>
            </a:r>
          </a:p>
          <a:p>
            <a:pPr lvl="3"/>
            <a:r>
              <a:rPr lang="ru-RU" sz="2400" dirty="0">
                <a:solidFill>
                  <a:srgbClr val="0F2B5E"/>
                </a:solidFill>
              </a:rPr>
              <a:t>результаты зависят от разбиения.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43" y="3473615"/>
            <a:ext cx="4408961" cy="2570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1039" y="3550920"/>
            <a:ext cx="310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Процедура ранней остановки</a:t>
            </a:r>
          </a:p>
        </p:txBody>
      </p:sp>
    </p:spTree>
    <p:extLst>
      <p:ext uri="{BB962C8B-B14F-4D97-AF65-F5344CB8AC3E}">
        <p14:creationId xmlns:p14="http://schemas.microsoft.com/office/powerpoint/2010/main" val="32571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20392"/>
            <a:ext cx="10515600" cy="814195"/>
          </a:xfrm>
        </p:spPr>
        <p:txBody>
          <a:bodyPr>
            <a:normAutofit/>
          </a:bodyPr>
          <a:lstStyle/>
          <a:p>
            <a:pPr lvl="0"/>
            <a:r>
              <a:rPr 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</a:t>
            </a:r>
            <a:r>
              <a:rPr lang="ru-RU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валидации</a:t>
            </a:r>
            <a:r>
              <a:rPr 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ru-RU" alt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K-</a:t>
            </a:r>
            <a:r>
              <a:rPr lang="ru-RU" altLang="ru-RU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fold</a:t>
            </a:r>
            <a:r>
              <a:rPr lang="ru-RU" alt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ru-RU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059" y="1087880"/>
            <a:ext cx="11387841" cy="534112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Данные разбиваются на </a:t>
            </a:r>
            <a:r>
              <a:rPr lang="en-US" altLang="ru-RU" sz="2000" b="1" dirty="0">
                <a:solidFill>
                  <a:srgbClr val="000000"/>
                </a:solidFill>
              </a:rPr>
              <a:t>k </a:t>
            </a:r>
            <a:r>
              <a:rPr lang="ru-RU" altLang="ru-RU" sz="2000" b="1" dirty="0">
                <a:solidFill>
                  <a:srgbClr val="000000"/>
                </a:solidFill>
              </a:rPr>
              <a:t>равных частей </a:t>
            </a:r>
            <a:r>
              <a:rPr lang="en-US" altLang="ru-RU" sz="2000" b="1" dirty="0">
                <a:solidFill>
                  <a:srgbClr val="000000"/>
                </a:solidFill>
              </a:rPr>
              <a:t>(fold).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Тренировочная часть выбирается как </a:t>
            </a:r>
            <a:r>
              <a:rPr lang="en-US" altLang="ru-RU" sz="2000" b="1" dirty="0">
                <a:solidFill>
                  <a:srgbClr val="000000"/>
                </a:solidFill>
              </a:rPr>
              <a:t>k-1 </a:t>
            </a:r>
            <a:r>
              <a:rPr lang="ru-RU" altLang="ru-RU" sz="2000" b="1" dirty="0">
                <a:solidFill>
                  <a:srgbClr val="000000"/>
                </a:solidFill>
              </a:rPr>
              <a:t>групп, и оставшаяся одну часть как </a:t>
            </a:r>
            <a:r>
              <a:rPr lang="ru-RU" altLang="ru-RU" sz="2000" b="1" dirty="0" err="1">
                <a:solidFill>
                  <a:srgbClr val="000000"/>
                </a:solidFill>
              </a:rPr>
              <a:t>валидация</a:t>
            </a:r>
            <a:r>
              <a:rPr lang="ru-RU" altLang="ru-RU" sz="2000" b="1" dirty="0">
                <a:solidFill>
                  <a:srgbClr val="000000"/>
                </a:solidFill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Обучение проводится для каждой из </a:t>
            </a:r>
            <a:r>
              <a:rPr lang="en-US" altLang="ru-RU" sz="2000" dirty="0">
                <a:solidFill>
                  <a:srgbClr val="000000"/>
                </a:solidFill>
              </a:rPr>
              <a:t>k</a:t>
            </a:r>
            <a:r>
              <a:rPr lang="ru-RU" altLang="ru-RU" sz="2000" dirty="0">
                <a:solidFill>
                  <a:srgbClr val="000000"/>
                </a:solidFill>
              </a:rPr>
              <a:t> частей (обучение </a:t>
            </a:r>
            <a:r>
              <a:rPr lang="en-US" altLang="ru-RU" sz="2000" dirty="0">
                <a:solidFill>
                  <a:srgbClr val="000000"/>
                </a:solidFill>
              </a:rPr>
              <a:t>k </a:t>
            </a:r>
            <a:r>
              <a:rPr lang="ru-RU" altLang="ru-RU" sz="2000" dirty="0">
                <a:solidFill>
                  <a:srgbClr val="000000"/>
                </a:solidFill>
              </a:rPr>
              <a:t>раз).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Средняя ошибка показатель качества работы модели.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Чем выше число частей, тем менее смещенные результаты оценки.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Как правило </a:t>
            </a:r>
            <a:r>
              <a:rPr lang="en-US" altLang="ru-RU" sz="1800" dirty="0">
                <a:solidFill>
                  <a:srgbClr val="000000"/>
                </a:solidFill>
              </a:rPr>
              <a:t>k=10</a:t>
            </a:r>
            <a:r>
              <a:rPr lang="ru-RU" altLang="ru-RU" sz="1800" dirty="0">
                <a:solidFill>
                  <a:srgbClr val="000000"/>
                </a:solidFill>
              </a:rPr>
              <a:t> (10% на </a:t>
            </a:r>
            <a:r>
              <a:rPr lang="ru-RU" altLang="ru-RU" sz="1800" dirty="0" err="1">
                <a:solidFill>
                  <a:srgbClr val="000000"/>
                </a:solidFill>
              </a:rPr>
              <a:t>валидацию</a:t>
            </a:r>
            <a:r>
              <a:rPr lang="ru-RU" altLang="ru-RU" sz="1800" dirty="0">
                <a:solidFill>
                  <a:srgbClr val="000000"/>
                </a:solidFill>
              </a:rPr>
              <a:t> за раз)</a:t>
            </a:r>
            <a:r>
              <a:rPr lang="en-US" altLang="ru-RU" sz="1800" dirty="0">
                <a:solidFill>
                  <a:srgbClr val="000000"/>
                </a:solidFill>
              </a:rPr>
              <a:t>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Основные достоинства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Хорошо работает для небольших наборов данных.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Все данные участвуют как в тренировке, как и в тесте.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Более точная оценка качества работы модели, чем для </a:t>
            </a:r>
            <a:r>
              <a:rPr lang="en-US" altLang="ru-RU" sz="1800" b="1" dirty="0" err="1">
                <a:solidFill>
                  <a:srgbClr val="000000"/>
                </a:solidFill>
              </a:rPr>
              <a:t>HoldOut</a:t>
            </a:r>
            <a:r>
              <a:rPr lang="en-US" altLang="ru-RU" sz="1800" b="1" dirty="0">
                <a:solidFill>
                  <a:srgbClr val="000000"/>
                </a:solidFill>
              </a:rPr>
              <a:t>.</a:t>
            </a:r>
            <a:endParaRPr lang="ru-RU" altLang="ru-RU" sz="1800" b="1" dirty="0">
              <a:solidFill>
                <a:srgbClr val="000000"/>
              </a:solidFill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1800" dirty="0">
                <a:solidFill>
                  <a:srgbClr val="000000"/>
                </a:solidFill>
              </a:rPr>
              <a:t>Метод может быть использован для</a:t>
            </a:r>
            <a:r>
              <a:rPr lang="en-US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>
                <a:solidFill>
                  <a:srgbClr val="000000"/>
                </a:solidFill>
              </a:rPr>
              <a:t>обоснованного выбора моделей или </a:t>
            </a:r>
            <a:r>
              <a:rPr lang="ru-RU" altLang="ru-RU" sz="1800" dirty="0" err="1">
                <a:solidFill>
                  <a:srgbClr val="000000"/>
                </a:solidFill>
              </a:rPr>
              <a:t>гиперпараметров</a:t>
            </a:r>
            <a:r>
              <a:rPr lang="ru-RU" altLang="ru-RU" sz="1800" dirty="0">
                <a:solidFill>
                  <a:srgbClr val="000000"/>
                </a:solidFill>
              </a:rPr>
              <a:t> модели.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b="1" dirty="0">
                <a:solidFill>
                  <a:srgbClr val="000000"/>
                </a:solidFill>
              </a:rPr>
              <a:t>Основной недостаток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большое время работы 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altLang="ru-RU" sz="2000" dirty="0">
                <a:solidFill>
                  <a:srgbClr val="000000"/>
                </a:solidFill>
              </a:rPr>
              <a:t>и плохо подходит для несбалансированных данных.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998" y="2106862"/>
            <a:ext cx="3905592" cy="2277454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3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927"/>
          </a:xfrm>
        </p:spPr>
        <p:txBody>
          <a:bodyPr/>
          <a:lstStyle/>
          <a:p>
            <a:r>
              <a:rPr lang="ru-RU" dirty="0"/>
              <a:t>Особенности </a:t>
            </a:r>
            <a:r>
              <a:rPr lang="ru-RU" dirty="0" err="1"/>
              <a:t>валидации</a:t>
            </a:r>
            <a:r>
              <a:rPr lang="ru-RU" dirty="0"/>
              <a:t> 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9" y="1316052"/>
            <a:ext cx="5724525" cy="34385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84" y="2204815"/>
            <a:ext cx="6600547" cy="429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0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419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Особенности </a:t>
            </a:r>
            <a:r>
              <a:rPr lang="ru-RU" b="1" dirty="0" err="1"/>
              <a:t>валидации</a:t>
            </a:r>
            <a:r>
              <a:rPr lang="ru-RU" b="1" dirty="0"/>
              <a:t> модификаций </a:t>
            </a:r>
            <a:r>
              <a:rPr lang="en-US" b="1" dirty="0"/>
              <a:t>K-fold</a:t>
            </a:r>
            <a:r>
              <a:rPr lang="ru-RU" b="1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839" y="1179320"/>
            <a:ext cx="10823961" cy="5341121"/>
          </a:xfrm>
        </p:spPr>
        <p:txBody>
          <a:bodyPr>
            <a:normAutofit/>
          </a:bodyPr>
          <a:lstStyle/>
          <a:p>
            <a:r>
              <a:rPr lang="ru-RU" sz="2000" b="1" dirty="0"/>
              <a:t>Случайный</a:t>
            </a:r>
            <a:r>
              <a:rPr lang="en-US" sz="2000" b="1" dirty="0"/>
              <a:t> K-fold</a:t>
            </a:r>
            <a:r>
              <a:rPr lang="en-US" sz="2000" dirty="0"/>
              <a:t> (</a:t>
            </a:r>
            <a:r>
              <a:rPr lang="ru-RU" sz="2000" b="1" dirty="0"/>
              <a:t>повторяющаяся случайная выборка</a:t>
            </a:r>
            <a:r>
              <a:rPr lang="en-US" sz="2000" dirty="0"/>
              <a:t>)</a:t>
            </a:r>
          </a:p>
          <a:p>
            <a:pPr lvl="1"/>
            <a:r>
              <a:rPr lang="ru-RU" sz="2000" dirty="0"/>
              <a:t>В отличии от традиционного </a:t>
            </a:r>
            <a:r>
              <a:rPr lang="en-US" sz="2000" b="1" dirty="0"/>
              <a:t>K-fold</a:t>
            </a:r>
            <a:r>
              <a:rPr lang="ru-RU" sz="2000" b="1" dirty="0"/>
              <a:t> </a:t>
            </a:r>
            <a:r>
              <a:rPr lang="ru-RU" sz="2000" dirty="0"/>
              <a:t>данные</a:t>
            </a:r>
            <a:r>
              <a:rPr lang="ru-RU" sz="2000" b="1" dirty="0"/>
              <a:t> </a:t>
            </a:r>
            <a:r>
              <a:rPr lang="ru-RU" sz="2000" dirty="0"/>
              <a:t>в выборках формируются случайно </a:t>
            </a:r>
            <a:r>
              <a:rPr lang="en-US" sz="2000" b="1" dirty="0"/>
              <a:t>K-</a:t>
            </a:r>
            <a:r>
              <a:rPr lang="ru-RU" sz="2000" dirty="0"/>
              <a:t> раз.</a:t>
            </a:r>
          </a:p>
          <a:p>
            <a:pPr lvl="1"/>
            <a:r>
              <a:rPr lang="ru-RU" sz="2000" dirty="0"/>
              <a:t>Достоинство – можно выбрать размер тренировки и </a:t>
            </a:r>
            <a:r>
              <a:rPr lang="ru-RU" sz="2000" dirty="0" err="1"/>
              <a:t>валидации</a:t>
            </a:r>
            <a:r>
              <a:rPr lang="ru-RU" sz="2000" dirty="0"/>
              <a:t> произвольно, при том, что число попыток не ограничено.</a:t>
            </a:r>
          </a:p>
          <a:p>
            <a:pPr lvl="1"/>
            <a:r>
              <a:rPr lang="ru-RU" sz="2000" dirty="0"/>
              <a:t>Подходит для очень маленьких наборов данных (если выбирать с возвратом значений).</a:t>
            </a:r>
          </a:p>
          <a:p>
            <a:r>
              <a:rPr lang="ru-RU" sz="2000" b="1" dirty="0"/>
              <a:t>Сбалансированный</a:t>
            </a:r>
            <a:r>
              <a:rPr lang="en-US" sz="2000" b="1" dirty="0"/>
              <a:t> K-fold</a:t>
            </a:r>
            <a:r>
              <a:rPr lang="en-US" sz="2000" dirty="0"/>
              <a:t> (</a:t>
            </a:r>
            <a:r>
              <a:rPr lang="ru-RU" sz="2000" b="1" dirty="0"/>
              <a:t>стратифицированный</a:t>
            </a:r>
            <a:r>
              <a:rPr lang="en-US" sz="2000" b="1" dirty="0"/>
              <a:t> k-fold</a:t>
            </a:r>
            <a:r>
              <a:rPr lang="en-US" sz="2000" dirty="0"/>
              <a:t>)</a:t>
            </a:r>
          </a:p>
          <a:p>
            <a:pPr lvl="1"/>
            <a:r>
              <a:rPr lang="ru-RU" sz="2000" dirty="0"/>
              <a:t>В каждую из к групп данные выбираются независимо по каждому классу.</a:t>
            </a:r>
          </a:p>
          <a:p>
            <a:pPr lvl="1"/>
            <a:r>
              <a:rPr lang="ru-RU" sz="2000" dirty="0"/>
              <a:t>Таким образом, можно создать сбалансированные выборки.</a:t>
            </a:r>
            <a:endParaRPr lang="ru-RU" sz="16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950" y="4153257"/>
            <a:ext cx="3617670" cy="2109559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3634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9839" y="3989261"/>
            <a:ext cx="783518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Leave-p-out cross validation, (</a:t>
            </a:r>
            <a:r>
              <a:rPr lang="en-US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LpOCV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 (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Leave-one-out, LOO)</a:t>
            </a:r>
            <a:endParaRPr lang="ru-RU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Обучение происходит на всей –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выборке, и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</a:t>
            </a: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экземпляров для теста.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cs typeface="Times New Roman" panose="02020603050405020304" pitchFamily="18" charset="0"/>
              </a:rPr>
              <a:t>В пределе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 = 1;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Достоинство: наименьшее смещение оценки результатов производительности модели.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Подходит для выбора и строгого обоснования моделей.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Подходит для очень маленьких выборок.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Недостаток – требует много машин-часов на обучение.</a:t>
            </a:r>
          </a:p>
        </p:txBody>
      </p:sp>
    </p:spTree>
    <p:extLst>
      <p:ext uri="{BB962C8B-B14F-4D97-AF65-F5344CB8AC3E}">
        <p14:creationId xmlns:p14="http://schemas.microsoft.com/office/powerpoint/2010/main" val="37845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/>
              <p:nvPr/>
            </p:nvSpPr>
            <p:spPr>
              <a:xfrm>
                <a:off x="259081" y="1691319"/>
                <a:ext cx="10040619" cy="3177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1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sz="2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ru-RU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p>
                                        <m:sSupPr>
                                          <m:ctrlPr>
                                            <a:rPr lang="ru-RU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</m:m>
                      </m:e>
                    </m:d>
                    <m:r>
                      <a:rPr lang="ru-RU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𝐑𝐌𝐒</m:t>
                    </m:r>
                    <m:r>
                      <a:rPr lang="en-US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𝐏𝐫𝐨𝐩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 </a:t>
                </a:r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Sup>
                                  <m:sSub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𝛻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+(1−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Sup>
                                  <m:sSub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Sup>
                                  <m:sSub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𝛻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sub>
                                        </m:sSub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+(1−</m:t>
                                </m:r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Sup>
                                  <m:sSub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ru-RU" sz="2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Sup>
                                      <m:sSubSupPr>
                                        <m:ctrlPr>
                                          <a:rPr lang="ru-RU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ru-RU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sSubSup>
                                          <m:sSubSupPr>
                                            <m:ctrlPr>
                                              <a:rPr lang="ru-RU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</m:rad>
                                  </m:den>
                                </m:f>
                                <m:sSub>
                                  <m:sSubPr>
                                    <m:ctrlPr>
                                      <a:rPr lang="ru-RU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𝑨𝑫𝑨𝑴</m:t>
                      </m:r>
                    </m:oMath>
                  </m:oMathPara>
                </a14:m>
                <a:endParaRPr lang="ru-RU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A9A14-B243-584D-B7BF-4D8574A0E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1" y="1691319"/>
                <a:ext cx="10040619" cy="3177729"/>
              </a:xfrm>
              <a:prstGeom prst="rect">
                <a:avLst/>
              </a:prstGeom>
              <a:blipFill>
                <a:blip r:embed="rId2"/>
                <a:stretch>
                  <a:fillRect l="-15025" t="-74206" b="-515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300010"/>
            <a:ext cx="11125200" cy="1105880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Адаптивный 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/>
              <p:nvPr/>
            </p:nvSpPr>
            <p:spPr>
              <a:xfrm>
                <a:off x="4939520" y="4231147"/>
                <a:ext cx="25082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=0.9,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=0.99,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9481-0BF6-FD41-B002-3507DC3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520" y="4231147"/>
                <a:ext cx="2508250" cy="923330"/>
              </a:xfrm>
              <a:prstGeom prst="rect">
                <a:avLst/>
              </a:prstGeom>
              <a:blipFill>
                <a:blip r:embed="rId3"/>
                <a:stretch>
                  <a:fillRect b="-1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/>
              <p:nvPr/>
            </p:nvSpPr>
            <p:spPr>
              <a:xfrm>
                <a:off x="6193645" y="2122197"/>
                <a:ext cx="1911350" cy="64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≈0.9;</m:t>
                      </m:r>
                    </m:oMath>
                  </m:oMathPara>
                </a14:m>
                <a:endParaRPr lang="ru-RU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ru-R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40436-6D00-7345-8F90-12F60DA4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645" y="2122197"/>
                <a:ext cx="1911350" cy="646395"/>
              </a:xfrm>
              <a:prstGeom prst="rect">
                <a:avLst/>
              </a:prstGeom>
              <a:blipFill>
                <a:blip r:embed="rId4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19AF68F-152C-E048-9143-631B9BF1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84" y="3048200"/>
            <a:ext cx="4998815" cy="35664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237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Соадоптация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слоев нейронной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4" y="1034042"/>
            <a:ext cx="11579551" cy="564876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>
                <a:solidFill>
                  <a:srgbClr val="0F2B5E"/>
                </a:solidFill>
              </a:rPr>
              <a:t>Одна из основных проблем нейронных сетей – </a:t>
            </a:r>
            <a:r>
              <a:rPr lang="ru-RU" sz="2400" dirty="0" err="1">
                <a:solidFill>
                  <a:srgbClr val="0F2B5E"/>
                </a:solidFill>
              </a:rPr>
              <a:t>соадоптация</a:t>
            </a:r>
            <a:r>
              <a:rPr lang="ru-RU" sz="2400" dirty="0">
                <a:solidFill>
                  <a:srgbClr val="0F2B5E"/>
                </a:solidFill>
              </a:rPr>
              <a:t> весовых параметров нейронной сети. 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 err="1">
                <a:solidFill>
                  <a:srgbClr val="C00000"/>
                </a:solidFill>
              </a:rPr>
              <a:t>Соадоптация</a:t>
            </a:r>
            <a:r>
              <a:rPr lang="ru-RU" sz="2400" dirty="0">
                <a:solidFill>
                  <a:srgbClr val="C00000"/>
                </a:solidFill>
              </a:rPr>
              <a:t> </a:t>
            </a:r>
            <a:r>
              <a:rPr lang="ru-RU" sz="2400" dirty="0">
                <a:solidFill>
                  <a:srgbClr val="0F2B5E"/>
                </a:solidFill>
              </a:rPr>
              <a:t>- это  ситуация, когда каждый слой нейронной сети работает как коррекция результатов работы предыдущего слоя. </a:t>
            </a:r>
            <a:endParaRPr lang="en-US" sz="2400" dirty="0">
              <a:solidFill>
                <a:srgbClr val="0F2B5E"/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>
                <a:solidFill>
                  <a:srgbClr val="0F2B5E"/>
                </a:solidFill>
              </a:rPr>
              <a:t>В случае переобучения – каждый слой становится </a:t>
            </a:r>
            <a:r>
              <a:rPr lang="ru-RU" sz="2400" dirty="0" err="1">
                <a:solidFill>
                  <a:srgbClr val="0F2B5E"/>
                </a:solidFill>
              </a:rPr>
              <a:t>переадоптированным</a:t>
            </a:r>
            <a:r>
              <a:rPr lang="ru-RU" sz="2400" dirty="0">
                <a:solidFill>
                  <a:srgbClr val="0F2B5E"/>
                </a:solidFill>
              </a:rPr>
              <a:t> так чтобы корректировать работу предыдущего слоя –то есть подстраивается, а должен быть независимым – то есть должен выделять из него полезные признаки.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>
                <a:solidFill>
                  <a:srgbClr val="0F2B5E"/>
                </a:solidFill>
              </a:rPr>
              <a:t>Другими словами при </a:t>
            </a:r>
            <a:r>
              <a:rPr lang="ru-RU" sz="2400" dirty="0" err="1">
                <a:solidFill>
                  <a:srgbClr val="0F2B5E"/>
                </a:solidFill>
              </a:rPr>
              <a:t>соадоптации</a:t>
            </a:r>
            <a:r>
              <a:rPr lang="ru-RU" sz="2400" dirty="0">
                <a:solidFill>
                  <a:srgbClr val="0F2B5E"/>
                </a:solidFill>
              </a:rPr>
              <a:t> слой ищет возможность скорректировать шумы и нерегулярные особенности данных, которые поступают с предыдущего слоя. </a:t>
            </a:r>
          </a:p>
        </p:txBody>
      </p:sp>
    </p:spTree>
    <p:extLst>
      <p:ext uri="{BB962C8B-B14F-4D97-AF65-F5344CB8AC3E}">
        <p14:creationId xmlns:p14="http://schemas.microsoft.com/office/powerpoint/2010/main" val="875208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Соадоптация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слоев нейронной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4" y="1034042"/>
            <a:ext cx="11579551" cy="564876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 err="1">
                <a:solidFill>
                  <a:srgbClr val="0F2B5E"/>
                </a:solidFill>
              </a:rPr>
              <a:t>Соадоптация</a:t>
            </a:r>
            <a:r>
              <a:rPr lang="ru-RU" sz="2400" dirty="0">
                <a:solidFill>
                  <a:srgbClr val="0F2B5E"/>
                </a:solidFill>
              </a:rPr>
              <a:t> приводит к снижению обобщающей способности нейронной сети.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400" dirty="0">
                <a:solidFill>
                  <a:srgbClr val="C00000"/>
                </a:solidFill>
              </a:rPr>
              <a:t>Методы снижения эффекта: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solidFill>
                  <a:srgbClr val="0F2B5E"/>
                </a:solidFill>
              </a:rPr>
              <a:t>Использование проброса данных через слой.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solidFill>
                  <a:srgbClr val="0F2B5E"/>
                </a:solidFill>
              </a:rPr>
              <a:t>Ансамбль нейронных сетей.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solidFill>
                  <a:srgbClr val="0F2B5E"/>
                </a:solidFill>
              </a:rPr>
              <a:t>Добавление шумов к слою или добавление перемешанных весов к значениям весов.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ru-RU" dirty="0">
                <a:solidFill>
                  <a:srgbClr val="0F2B5E"/>
                </a:solidFill>
              </a:rPr>
              <a:t>Исключение случайно выбранной части весовых параметров или данных на каждом проходе – чтобы на них нельзя было обучиться.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80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Дропаут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(Dropout)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730" y="1039859"/>
            <a:ext cx="11579551" cy="197883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4400" dirty="0">
                <a:solidFill>
                  <a:srgbClr val="C0003A"/>
                </a:solidFill>
              </a:rPr>
              <a:t>Метод </a:t>
            </a:r>
            <a:r>
              <a:rPr lang="ru-RU" sz="4400" dirty="0" err="1">
                <a:solidFill>
                  <a:srgbClr val="C0003A"/>
                </a:solidFill>
              </a:rPr>
              <a:t>Дропаут</a:t>
            </a:r>
            <a:r>
              <a:rPr lang="ru-RU" sz="4400" dirty="0">
                <a:solidFill>
                  <a:srgbClr val="C0003A"/>
                </a:solidFill>
              </a:rPr>
              <a:t> </a:t>
            </a:r>
            <a:r>
              <a:rPr lang="en-US" sz="4400" dirty="0">
                <a:solidFill>
                  <a:srgbClr val="C0003A"/>
                </a:solidFill>
              </a:rPr>
              <a:t>(Dropout)</a:t>
            </a:r>
            <a:r>
              <a:rPr lang="ru-RU" sz="4400" dirty="0">
                <a:solidFill>
                  <a:srgbClr val="C0003A"/>
                </a:solidFill>
              </a:rPr>
              <a:t> </a:t>
            </a:r>
            <a:r>
              <a:rPr lang="ru-RU" sz="5100" dirty="0">
                <a:solidFill>
                  <a:srgbClr val="0F2B5E"/>
                </a:solidFill>
              </a:rPr>
              <a:t>– это метод случайного исключения части весов или входных значений из сети при каждом проходе.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5100" dirty="0">
                <a:solidFill>
                  <a:srgbClr val="0F2B5E"/>
                </a:solidFill>
              </a:rPr>
              <a:t>Выборка исключаемых значения выбирается случайно для каждого прохода.</a:t>
            </a:r>
            <a:endParaRPr lang="en-US" sz="5100" dirty="0">
              <a:solidFill>
                <a:srgbClr val="0F2B5E"/>
              </a:solidFill>
            </a:endParaRPr>
          </a:p>
          <a:p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4" y="3018692"/>
            <a:ext cx="10507903" cy="36052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6638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25566" y="2670"/>
            <a:ext cx="10668000" cy="1437863"/>
          </a:xfrm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Принцип работы нейронных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38961" y="961799"/>
                <a:ext cx="8045607" cy="5688632"/>
              </a:xfrm>
            </p:spPr>
            <p:txBody>
              <a:bodyPr>
                <a:noAutofit/>
              </a:bodyPr>
              <a:lstStyle/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Нейроны представляют структуру типа граф, имеющий в качестве узлов нелинейные функции</a:t>
                </a:r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функции активации</a:t>
                </a:r>
              </a:p>
              <a:p>
                <a:pPr marL="342900" indent="-342900"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Функции преобразуют взвешенную сумму  поступающих на них данных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</m:d>
                      <m:r>
                        <a:rPr lang="ru-RU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>
                  <a:buNone/>
                  <a:defRPr/>
                </a:pPr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>
                  <a:buNone/>
                  <a:defRPr/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вектора входных данных и весовых коэффициентов</a:t>
                </a:r>
                <a14:m>
                  <m:oMath xmlns:m="http://schemas.openxmlformats.org/officeDocument/2006/math">
                    <m:r>
                      <a:rPr lang="ru-RU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– 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нелинейная функция</a:t>
                </a:r>
              </a:p>
              <a:p>
                <a:pPr>
                  <a:defRPr/>
                </a:pPr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>
                  <a:defRPr/>
                </a:pPr>
                <a:r>
                  <a:rPr 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Так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им образом, каждый узел (персептрон) – это нелинейная регрессия.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38961" y="961799"/>
                <a:ext cx="8045607" cy="5688632"/>
              </a:xfrm>
              <a:blipFill>
                <a:blip r:embed="rId2"/>
                <a:stretch>
                  <a:fillRect l="-630" t="-891" r="-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E822ADF-E667-7243-BB1D-98A21E9AF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65"/>
          <a:stretch/>
        </p:blipFill>
        <p:spPr bwMode="auto">
          <a:xfrm>
            <a:off x="2068217" y="5156744"/>
            <a:ext cx="5549898" cy="143786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135310-1EF7-054B-BC71-04F6FC152F75}"/>
              </a:ext>
            </a:extLst>
          </p:cNvPr>
          <p:cNvGrpSpPr/>
          <p:nvPr/>
        </p:nvGrpSpPr>
        <p:grpSpPr>
          <a:xfrm>
            <a:off x="8348744" y="1440533"/>
            <a:ext cx="3556000" cy="3278777"/>
            <a:chOff x="8001871" y="2560015"/>
            <a:chExt cx="3556000" cy="3278777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21306A-DBEB-9E45-AFBA-C7E3729658F7}"/>
                </a:ext>
              </a:extLst>
            </p:cNvPr>
            <p:cNvSpPr/>
            <p:nvPr/>
          </p:nvSpPr>
          <p:spPr>
            <a:xfrm>
              <a:off x="8001871" y="2560015"/>
              <a:ext cx="3556000" cy="3278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06D1AE22-E0FA-E240-B428-D2F2CBE2BE2D}"/>
                </a:ext>
              </a:extLst>
            </p:cNvPr>
            <p:cNvSpPr/>
            <p:nvPr/>
          </p:nvSpPr>
          <p:spPr>
            <a:xfrm>
              <a:off x="8526598" y="5219729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B0488A68-C93D-BF4F-A1E1-B20C5A356ABF}"/>
                </a:ext>
              </a:extLst>
            </p:cNvPr>
            <p:cNvSpPr/>
            <p:nvPr/>
          </p:nvSpPr>
          <p:spPr>
            <a:xfrm>
              <a:off x="8520724" y="473238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53D0E57-975F-A742-B465-E8423FCE10BA}"/>
                </a:ext>
              </a:extLst>
            </p:cNvPr>
            <p:cNvSpPr/>
            <p:nvPr/>
          </p:nvSpPr>
          <p:spPr>
            <a:xfrm>
              <a:off x="8526598" y="4246260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5B911CA-5B6B-FE43-82E3-697DA323625A}"/>
                </a:ext>
              </a:extLst>
            </p:cNvPr>
            <p:cNvSpPr/>
            <p:nvPr/>
          </p:nvSpPr>
          <p:spPr>
            <a:xfrm>
              <a:off x="8520723" y="3789318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DD21CB7A-850E-B941-A220-895ACDE6E4AF}"/>
                </a:ext>
              </a:extLst>
            </p:cNvPr>
            <p:cNvSpPr/>
            <p:nvPr/>
          </p:nvSpPr>
          <p:spPr>
            <a:xfrm>
              <a:off x="8520723" y="2816292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D672316-B3E7-2A45-84E3-69C77607C12F}"/>
                </a:ext>
              </a:extLst>
            </p:cNvPr>
            <p:cNvSpPr/>
            <p:nvPr/>
          </p:nvSpPr>
          <p:spPr>
            <a:xfrm>
              <a:off x="916512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4EDFE64C-7BD7-9344-9211-48990A406EB6}"/>
                </a:ext>
              </a:extLst>
            </p:cNvPr>
            <p:cNvSpPr/>
            <p:nvPr/>
          </p:nvSpPr>
          <p:spPr>
            <a:xfrm>
              <a:off x="917099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0A67FE7F-FDBF-FB47-970E-B9B9EBE6C833}"/>
                </a:ext>
              </a:extLst>
            </p:cNvPr>
            <p:cNvSpPr/>
            <p:nvPr/>
          </p:nvSpPr>
          <p:spPr>
            <a:xfrm>
              <a:off x="916512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7C012398-4D33-0947-A3E8-CC33EAE9E3C8}"/>
                </a:ext>
              </a:extLst>
            </p:cNvPr>
            <p:cNvSpPr/>
            <p:nvPr/>
          </p:nvSpPr>
          <p:spPr>
            <a:xfrm>
              <a:off x="916512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69E19749-4519-4B42-A5A3-0ED37DC268A6}"/>
                </a:ext>
              </a:extLst>
            </p:cNvPr>
            <p:cNvSpPr/>
            <p:nvPr/>
          </p:nvSpPr>
          <p:spPr>
            <a:xfrm>
              <a:off x="9873783" y="470280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36151D1-D6E5-D94D-8FF4-0785204A9E3F}"/>
                </a:ext>
              </a:extLst>
            </p:cNvPr>
            <p:cNvSpPr/>
            <p:nvPr/>
          </p:nvSpPr>
          <p:spPr>
            <a:xfrm>
              <a:off x="9879657" y="4216678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21F6B20-ED34-F74E-B634-94C04304F8EF}"/>
                </a:ext>
              </a:extLst>
            </p:cNvPr>
            <p:cNvSpPr/>
            <p:nvPr/>
          </p:nvSpPr>
          <p:spPr>
            <a:xfrm>
              <a:off x="9873782" y="3759736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3A1E95E-ED6D-3A45-BDAF-2DD916D916C4}"/>
                </a:ext>
              </a:extLst>
            </p:cNvPr>
            <p:cNvSpPr/>
            <p:nvPr/>
          </p:nvSpPr>
          <p:spPr>
            <a:xfrm>
              <a:off x="9873783" y="3273612"/>
              <a:ext cx="411731" cy="4117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5A4D6ADC-2210-154B-8E41-464475AE2320}"/>
                </a:ext>
              </a:extLst>
            </p:cNvPr>
            <p:cNvSpPr/>
            <p:nvPr/>
          </p:nvSpPr>
          <p:spPr>
            <a:xfrm>
              <a:off x="10537116" y="3944102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D219B5F-0B3A-1E4A-947C-36E2803CD1BF}"/>
                </a:ext>
              </a:extLst>
            </p:cNvPr>
            <p:cNvSpPr/>
            <p:nvPr/>
          </p:nvSpPr>
          <p:spPr>
            <a:xfrm>
              <a:off x="10537117" y="3414018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BB62D238-7A86-D847-860F-8AFE2E358B1E}"/>
                </a:ext>
              </a:extLst>
            </p:cNvPr>
            <p:cNvSpPr/>
            <p:nvPr/>
          </p:nvSpPr>
          <p:spPr>
            <a:xfrm>
              <a:off x="10545689" y="4474186"/>
              <a:ext cx="411731" cy="41173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8FDFE8CF-EA92-E74C-B25B-EF56D9A62245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9565466" y="3549251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590C70AB-8FF2-AF41-93B5-8251C0587267}"/>
                </a:ext>
              </a:extLst>
            </p:cNvPr>
            <p:cNvCxnSpPr/>
            <p:nvPr/>
          </p:nvCxnSpPr>
          <p:spPr>
            <a:xfrm>
              <a:off x="8907725" y="3566664"/>
              <a:ext cx="292966" cy="3117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CF5C4F0A-C150-5C46-BD62-CA8C9AAEDE85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915800" y="4519984"/>
              <a:ext cx="249323" cy="3886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BDC0F6F6-1F2C-DC4D-8A3A-4109AA45765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8910663" y="4059988"/>
              <a:ext cx="260334" cy="3625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2557102C-8DCD-B745-B30B-C3F148C44C6E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8945061" y="4908668"/>
              <a:ext cx="220062" cy="500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125A23CD-BD91-5A41-BC97-51F2DB4B2AC0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25934" y="4568112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EA4EA6CA-2890-E243-9BD4-12BFCD91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8329" y="4111170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94DADCD-3398-6847-92AA-F5D30B64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560" y="3624487"/>
              <a:ext cx="305360" cy="3630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DEDB135-F20F-7046-AA89-33F7D9508766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8948516" y="4568112"/>
              <a:ext cx="282778" cy="8205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68CFD3EC-6106-3144-BFF8-77565BAB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31" y="3931848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81EE092-DCD8-BA4C-8AC7-C9A3DC92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0116" y="3441834"/>
              <a:ext cx="230257" cy="966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4248D20C-0AAC-1940-B10F-08D2B923442B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8920037" y="3106297"/>
              <a:ext cx="305382" cy="713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172131B-9DF0-C840-A59D-6E1E417C495D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890318" y="3636677"/>
              <a:ext cx="340976" cy="6402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52D1F11F-2922-424C-8DBB-1D39D6D84CB0}"/>
                </a:ext>
              </a:extLst>
            </p:cNvPr>
            <p:cNvSpPr/>
            <p:nvPr/>
          </p:nvSpPr>
          <p:spPr>
            <a:xfrm>
              <a:off x="8520724" y="3303194"/>
              <a:ext cx="411731" cy="4117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D27602D7-434F-1E48-A590-9B76B957990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8938329" y="4032869"/>
              <a:ext cx="241497" cy="13927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1F3849E0-07A3-1748-95B8-E9215B3A538B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915800" y="3134184"/>
              <a:ext cx="315494" cy="1142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822A2DF-160E-CE46-A7F6-1C2E8F88ED8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8871103" y="4138650"/>
              <a:ext cx="294020" cy="77001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55CACFB-3CA4-2442-B6A8-CB7D7A86B8BB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 flipV="1">
              <a:off x="8907727" y="3134186"/>
              <a:ext cx="257396" cy="17744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F9510CE5-841B-4548-8F50-7BA42A9F8C1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9560138" y="4047837"/>
              <a:ext cx="319519" cy="37470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BF39854C-9003-8940-9802-0EAD4E5FE3DE}"/>
                </a:ext>
              </a:extLst>
            </p:cNvPr>
            <p:cNvCxnSpPr>
              <a:cxnSpLocks/>
            </p:cNvCxnSpPr>
            <p:nvPr/>
          </p:nvCxnSpPr>
          <p:spPr>
            <a:xfrm>
              <a:off x="9563850" y="4509246"/>
              <a:ext cx="308316" cy="41635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ADA36B40-19CF-FC47-9C8C-6A73890F5248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3" y="3479478"/>
              <a:ext cx="296930" cy="791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93A1918A-397A-784E-BFD4-C67874F48BF8}"/>
                </a:ext>
              </a:extLst>
            </p:cNvPr>
            <p:cNvCxnSpPr>
              <a:cxnSpLocks/>
            </p:cNvCxnSpPr>
            <p:nvPr/>
          </p:nvCxnSpPr>
          <p:spPr>
            <a:xfrm>
              <a:off x="9564846" y="400956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94CB630-3EF2-D34B-B187-57C89F96E19F}"/>
                </a:ext>
              </a:extLst>
            </p:cNvPr>
            <p:cNvCxnSpPr>
              <a:cxnSpLocks/>
            </p:cNvCxnSpPr>
            <p:nvPr/>
          </p:nvCxnSpPr>
          <p:spPr>
            <a:xfrm>
              <a:off x="9574586" y="4938721"/>
              <a:ext cx="308316" cy="126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38CAE4D8-8DA0-9F45-A292-C9ADEC765EB0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9563850" y="4422544"/>
              <a:ext cx="315807" cy="569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72CC3F8-E5FA-F84C-AC9F-267576A27185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 flipV="1">
              <a:off x="9576854" y="4422544"/>
              <a:ext cx="302803" cy="48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E8501687-C1CA-9F43-B21E-56250009E2B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 flipV="1">
              <a:off x="9582728" y="3479478"/>
              <a:ext cx="291055" cy="9430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>
              <a:extLst>
                <a:ext uri="{FF2B5EF4-FFF2-40B4-BE49-F238E27FC236}">
                  <a16:creationId xmlns:a16="http://schemas.microsoft.com/office/drawing/2014/main" id="{A7BCE6AC-5079-9840-B7C7-0AF9E3C202BD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65969" y="3479478"/>
              <a:ext cx="307814" cy="5379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5483087-DD2E-FB4E-A32C-DC8283686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7651" y="4111170"/>
              <a:ext cx="351352" cy="797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D0AC6C84-E46F-5B41-8288-DAEFEC09C37E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 flipV="1">
              <a:off x="9566765" y="3551842"/>
              <a:ext cx="307018" cy="13568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F245DD85-3383-4748-B8B8-59520A41A472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10274452" y="4680052"/>
              <a:ext cx="271237" cy="2328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6716CEEF-CF07-444D-8418-176B2415F31E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10291388" y="4422544"/>
              <a:ext cx="266767" cy="2587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13A2223D-71F9-E741-8676-979FA3C95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211" y="3761477"/>
              <a:ext cx="331534" cy="873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AB7BBF4D-9F50-B749-922F-41746ADC3377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 flipV="1">
              <a:off x="10285514" y="4149968"/>
              <a:ext cx="251602" cy="7587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0B2A1AD3-8023-F240-8A32-36DD7223C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513" y="3749955"/>
              <a:ext cx="318114" cy="62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B3FA7D0-CF65-034F-843F-0D08F885D809}"/>
                </a:ext>
              </a:extLst>
            </p:cNvPr>
            <p:cNvCxnSpPr>
              <a:cxnSpLocks/>
              <a:stCxn id="31" idx="2"/>
              <a:endCxn id="26" idx="5"/>
            </p:cNvCxnSpPr>
            <p:nvPr/>
          </p:nvCxnSpPr>
          <p:spPr>
            <a:xfrm flipH="1" flipV="1">
              <a:off x="10225217" y="3625046"/>
              <a:ext cx="311899" cy="5249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51E319E-9D96-8447-9398-F9D640B5A1F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 flipV="1">
              <a:off x="10249169" y="4059668"/>
              <a:ext cx="296520" cy="6203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503E0512-12B2-6E46-BC95-56C830716D9C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10285514" y="3755170"/>
              <a:ext cx="321865" cy="11534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B724B55A-1084-E346-B169-70001D258546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>
              <a:off x="10222086" y="3625648"/>
              <a:ext cx="375328" cy="1398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A80920AD-4BCF-1341-BA0B-54B1FCD4AF49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10240916" y="3641383"/>
              <a:ext cx="304773" cy="10386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6B034AF4-C83F-8742-A099-BDA6907F4E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10288128" y="4149968"/>
              <a:ext cx="248988" cy="2467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A2842D1-4AB8-5B4C-988A-873CCC52CE2D}"/>
                </a:ext>
              </a:extLst>
            </p:cNvPr>
            <p:cNvSpPr txBox="1"/>
            <p:nvPr/>
          </p:nvSpPr>
          <p:spPr>
            <a:xfrm>
              <a:off x="9060806" y="2734074"/>
              <a:ext cx="1634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Hidden layers</a:t>
              </a:r>
              <a:endParaRPr lang="ru-RU" sz="20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1FFD6C7-5919-6B48-BF6F-D262887C5EA9}"/>
                </a:ext>
              </a:extLst>
            </p:cNvPr>
            <p:cNvSpPr txBox="1"/>
            <p:nvPr/>
          </p:nvSpPr>
          <p:spPr>
            <a:xfrm rot="5400000">
              <a:off x="10499125" y="4000285"/>
              <a:ext cx="1530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Output layer</a:t>
              </a:r>
              <a:endParaRPr lang="ru-RU" sz="2000" b="1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1DF998-1471-224D-B589-520253D725BB}"/>
                </a:ext>
              </a:extLst>
            </p:cNvPr>
            <p:cNvSpPr txBox="1"/>
            <p:nvPr/>
          </p:nvSpPr>
          <p:spPr>
            <a:xfrm rot="5400000">
              <a:off x="7615109" y="3971412"/>
              <a:ext cx="1337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Input layer</a:t>
              </a:r>
              <a:endParaRPr lang="ru-RU" sz="2000" b="1" dirty="0"/>
            </a:p>
          </p:txBody>
        </p: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0D9CD78F-E718-8344-9F19-7B633F41EA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5934" y="3116550"/>
              <a:ext cx="236970" cy="341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D068B1F-C2FF-A845-B9D2-2F569095B61A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 flipV="1">
              <a:off x="8932455" y="3479478"/>
              <a:ext cx="232668" cy="295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CF743A35-E55C-2E4F-93A9-7BFC2B5AA0C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9576854" y="3479478"/>
              <a:ext cx="296929" cy="14060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C56209C0-9869-5F4E-83F3-4715AA005549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0281432" y="3989516"/>
              <a:ext cx="255684" cy="1604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1863634" y="5033466"/>
            <a:ext cx="5959064" cy="156114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Дропаут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(Dropout)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84730" y="1039859"/>
                <a:ext cx="11579551" cy="3003285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9600" dirty="0" err="1">
                    <a:solidFill>
                      <a:srgbClr val="0F2B5E"/>
                    </a:solidFill>
                  </a:rPr>
                  <a:t>Д</a:t>
                </a:r>
                <a:r>
                  <a:rPr lang="ru-RU" sz="9600" dirty="0" err="1">
                    <a:solidFill>
                      <a:srgbClr val="0F2B5E"/>
                    </a:solidFill>
                  </a:rPr>
                  <a:t>ропаут</a:t>
                </a:r>
                <a:r>
                  <a:rPr lang="ru-RU" sz="9600" dirty="0">
                    <a:solidFill>
                      <a:srgbClr val="0F2B5E"/>
                    </a:solidFill>
                  </a:rPr>
                  <a:t> это техника регуляризации, защищающая от переобучения и </a:t>
                </a:r>
                <a:r>
                  <a:rPr lang="ru-RU" sz="9600" dirty="0" err="1">
                    <a:solidFill>
                      <a:srgbClr val="0F2B5E"/>
                    </a:solidFill>
                  </a:rPr>
                  <a:t>соадпотации</a:t>
                </a:r>
                <a:r>
                  <a:rPr lang="ru-RU" sz="9600" dirty="0">
                    <a:solidFill>
                      <a:srgbClr val="0F2B5E"/>
                    </a:solidFill>
                  </a:rPr>
                  <a:t> слоев нейронной сети.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9600" dirty="0">
                    <a:solidFill>
                      <a:srgbClr val="0F2B5E"/>
                    </a:solidFill>
                  </a:rPr>
                  <a:t>Стандартный </a:t>
                </a:r>
                <a:r>
                  <a:rPr lang="ru-RU" sz="9600" dirty="0" err="1">
                    <a:solidFill>
                      <a:srgbClr val="0F2B5E"/>
                    </a:solidFill>
                  </a:rPr>
                  <a:t>дропаут</a:t>
                </a:r>
                <a:r>
                  <a:rPr lang="ru-RU" sz="9600" dirty="0">
                    <a:solidFill>
                      <a:srgbClr val="0F2B5E"/>
                    </a:solidFill>
                  </a:rPr>
                  <a:t> </a:t>
                </a:r>
                <a:r>
                  <a:rPr lang="ru-RU" sz="9600" dirty="0" err="1">
                    <a:solidFill>
                      <a:srgbClr val="0F2B5E"/>
                    </a:solidFill>
                  </a:rPr>
                  <a:t>полносвязной</a:t>
                </a:r>
                <a:r>
                  <a:rPr lang="ru-RU" sz="9600" dirty="0">
                    <a:solidFill>
                      <a:srgbClr val="0F2B5E"/>
                    </a:solidFill>
                  </a:rPr>
                  <a:t> сети:</a:t>
                </a:r>
                <a:endParaRPr lang="en-US" sz="9600" dirty="0">
                  <a:solidFill>
                    <a:srgbClr val="0F2B5E"/>
                  </a:solidFill>
                </a:endParaRP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)⊙</m:t>
                    </m:r>
                    <m:r>
                      <a:rPr lang="ru-RU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 </a:t>
                </a:r>
                <a:r>
                  <a:rPr lang="ru-RU" alt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где 𝑚∼</a:t>
                </a:r>
                <a:r>
                  <a:rPr lang="ru-RU" altLang="ru-RU" sz="8000" dirty="0" err="1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Bernoulli</a:t>
                </a:r>
                <a:r>
                  <a:rPr lang="ru-RU" alt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(𝑝)=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altLang="ru-RU" sz="8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altLang="ru-RU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altLang="ru-RU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0 с вероятностью </m:t>
                            </m:r>
                            <m:r>
                              <m:rPr>
                                <m:nor/>
                              </m:rPr>
                              <a:rPr lang="ru-RU" altLang="ru-RU" sz="8000" b="0" i="0" dirty="0" smtClean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ru-RU" altLang="ru-RU" sz="8000" dirty="0">
                                <a:solidFill>
                                  <a:schemeClr val="tx1"/>
                                </a:solidFill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alt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</a:t>
                </a:r>
                <a:r>
                  <a:rPr 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На этапе обучения</a:t>
                </a:r>
              </a:p>
              <a:p>
                <a:pPr marL="457200" lvl="1" indent="0"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 xmlns:m="http://schemas.openxmlformats.org/officeDocument/2006/math"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ru-RU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)⊙(1−</m:t>
                    </m:r>
                    <m:r>
                      <a:rPr lang="en-US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   </a:t>
                </a:r>
                <a:r>
                  <a:rPr lang="ru-RU" altLang="ru-RU" sz="8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На этапе тестирования</a:t>
                </a:r>
              </a:p>
              <a:p>
                <a:endParaRPr lang="ru-RU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30" y="1039859"/>
                <a:ext cx="11579551" cy="3003285"/>
              </a:xfrm>
              <a:blipFill>
                <a:blip r:embed="rId2"/>
                <a:stretch>
                  <a:fillRect l="-657" t="-14768" b="-362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849" y="3715625"/>
            <a:ext cx="7473278" cy="2564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16090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5" y="167402"/>
            <a:ext cx="10515600" cy="115339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Дропаут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 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(Dropout)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E7928C2-C68A-624E-B8FB-C64314F04FC7}"/>
              </a:ext>
            </a:extLst>
          </p:cNvPr>
          <p:cNvSpPr txBox="1">
            <a:spLocks/>
          </p:cNvSpPr>
          <p:nvPr/>
        </p:nvSpPr>
        <p:spPr>
          <a:xfrm>
            <a:off x="474972" y="1133482"/>
            <a:ext cx="10160883" cy="209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altLang="ru-RU" dirty="0" err="1">
                <a:solidFill>
                  <a:srgbClr val="0F2B5E"/>
                </a:solidFill>
              </a:rPr>
              <a:t>Дропапут</a:t>
            </a:r>
            <a:r>
              <a:rPr lang="ru-RU" altLang="ru-RU" dirty="0">
                <a:solidFill>
                  <a:srgbClr val="0F2B5E"/>
                </a:solidFill>
              </a:rPr>
              <a:t> работает для выхода функции активации.</a:t>
            </a:r>
            <a:endParaRPr lang="en-US" altLang="ru-RU" dirty="0">
              <a:solidFill>
                <a:srgbClr val="0F2B5E"/>
              </a:solidFill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0F2B5E"/>
                </a:solidFill>
              </a:rPr>
              <a:t>На этапе тестирования </a:t>
            </a:r>
            <a:r>
              <a:rPr lang="ru-RU" dirty="0">
                <a:solidFill>
                  <a:srgbClr val="0F2B5E"/>
                </a:solidFill>
              </a:rPr>
              <a:t>компенсируется недостаток значения функции активации.</a:t>
            </a:r>
            <a:endParaRPr lang="en-US" dirty="0">
              <a:solidFill>
                <a:srgbClr val="0F2B5E"/>
              </a:solidFill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0F2B5E"/>
                </a:solidFill>
              </a:rPr>
              <a:t>Метод </a:t>
            </a:r>
            <a:r>
              <a:rPr lang="ru-RU" dirty="0" err="1">
                <a:solidFill>
                  <a:srgbClr val="0F2B5E"/>
                </a:solidFill>
              </a:rPr>
              <a:t>дропаута</a:t>
            </a:r>
            <a:r>
              <a:rPr lang="ru-RU" dirty="0">
                <a:solidFill>
                  <a:srgbClr val="0F2B5E"/>
                </a:solidFill>
              </a:rPr>
              <a:t> работает как ансамбль нейронных  сетей, только во времени а не параллельно.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E2BB23-2E6E-B640-A341-3EF58F1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80" y="3481164"/>
            <a:ext cx="7473278" cy="2564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76529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675"/>
          <a:stretch/>
        </p:blipFill>
        <p:spPr>
          <a:xfrm>
            <a:off x="2160615" y="3823550"/>
            <a:ext cx="7531574" cy="28162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138500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метода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Дропаут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3" y="720082"/>
            <a:ext cx="11579551" cy="3488238"/>
          </a:xfrm>
        </p:spPr>
        <p:txBody>
          <a:bodyPr>
            <a:normAutofit fontScale="92500"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F2B5E"/>
                </a:solidFill>
              </a:rPr>
              <a:t>Часто выбирается вероятность р=0.2 – 0.5.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F2B5E"/>
                </a:solidFill>
              </a:rPr>
              <a:t>Можно выбрать </a:t>
            </a: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на входном слое – но чем больше данных, тем выше вероятность. Для входного слоя </a:t>
            </a: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– это аналог аугментации.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увеличивает дисперсию результатов.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не используется на тестирование сети.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F2B5E"/>
                </a:solidFill>
              </a:rPr>
              <a:t>Недостаток метода – необходимость увеличения числа параметров, снижение </a:t>
            </a:r>
            <a:r>
              <a:rPr lang="ru-RU" altLang="ru-RU" sz="2400" dirty="0" err="1">
                <a:solidFill>
                  <a:srgbClr val="0F2B5E"/>
                </a:solidFill>
              </a:rPr>
              <a:t>скоросит</a:t>
            </a:r>
            <a:r>
              <a:rPr lang="ru-RU" altLang="ru-RU" sz="2400" dirty="0">
                <a:solidFill>
                  <a:srgbClr val="0F2B5E"/>
                </a:solidFill>
              </a:rPr>
              <a:t> обучения, более высокие требования к выбору скорости обучения и других </a:t>
            </a:r>
            <a:r>
              <a:rPr lang="ru-RU" altLang="ru-RU" sz="2400" dirty="0" err="1">
                <a:solidFill>
                  <a:srgbClr val="0F2B5E"/>
                </a:solidFill>
              </a:rPr>
              <a:t>гиперпараметров</a:t>
            </a:r>
            <a:r>
              <a:rPr lang="ru-RU" altLang="ru-RU" sz="2400" dirty="0">
                <a:solidFill>
                  <a:srgbClr val="0F2B5E"/>
                </a:solidFill>
              </a:rPr>
              <a:t>. 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F2B5E"/>
                </a:solidFill>
              </a:rPr>
              <a:t>Дропаут</a:t>
            </a:r>
            <a:r>
              <a:rPr lang="ru-RU" altLang="ru-RU" sz="2400" dirty="0">
                <a:solidFill>
                  <a:srgbClr val="0F2B5E"/>
                </a:solidFill>
              </a:rPr>
              <a:t> плохо работает с другими методами регуляризации.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45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Примеры аугментации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55574" y="1094641"/>
            <a:ext cx="392112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Аффинные преобразования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Вращение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Масштабирование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Случайная обрезка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Отражение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Цве</a:t>
            </a:r>
            <a:r>
              <a:rPr lang="ru-RU" dirty="0" err="1"/>
              <a:t>товы</a:t>
            </a:r>
            <a:r>
              <a:rPr lang="ru-RU" dirty="0"/>
              <a:t> преобразования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Контрастный сдвиг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Изменение яркости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Размытие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Перемешивание каналов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Искажающие </a:t>
            </a:r>
            <a:r>
              <a:rPr lang="ru-RU" dirty="0" err="1"/>
              <a:t>преобрзования</a:t>
            </a:r>
            <a:r>
              <a:rPr lang="ru-RU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Добавление шумов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Добавление бликов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Добавление узоров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93" y="1546820"/>
            <a:ext cx="8489713" cy="41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52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011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Современные примеры аугментации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0075" y="1572224"/>
            <a:ext cx="455175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Расширенные преобразования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Случайное стирание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Добавление эффектов дождя, солнечных бликов...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Смешивание изображений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Нейронные преобразования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соревновательные шум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Перенос стиля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000" dirty="0" err="1"/>
              <a:t>Генеративно</a:t>
            </a:r>
            <a:r>
              <a:rPr lang="ru-RU" sz="2000" dirty="0"/>
              <a:t>-состязательные сети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/>
              <a:t>Комбинации подходов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83" y="1500487"/>
            <a:ext cx="7451546" cy="3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11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Необходимость нормализации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, </a:t>
            </a:r>
            <a: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/>
            </a:r>
            <a:b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</a:br>
            <a: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ковариационный сдвиг</a:t>
            </a:r>
            <a:r>
              <a:rPr lang="en-US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?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495093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ru-RU" dirty="0" err="1">
                <a:solidFill>
                  <a:srgbClr val="DC6E8F"/>
                </a:solidFill>
              </a:rPr>
              <a:t>Г</a:t>
            </a:r>
            <a:r>
              <a:rPr lang="ru-RU" altLang="ru-RU" dirty="0" err="1">
                <a:solidFill>
                  <a:srgbClr val="DC6E8F"/>
                </a:solidFill>
              </a:rPr>
              <a:t>ипотеза</a:t>
            </a:r>
            <a:r>
              <a:rPr lang="ru-RU" altLang="ru-RU" dirty="0">
                <a:solidFill>
                  <a:srgbClr val="DC6E8F"/>
                </a:solidFill>
              </a:rPr>
              <a:t>:</a:t>
            </a:r>
            <a:r>
              <a:rPr lang="ru-RU" altLang="ru-RU" dirty="0">
                <a:solidFill>
                  <a:srgbClr val="0F2B5E"/>
                </a:solidFill>
              </a:rPr>
              <a:t> каждый слой нейронной сети пытается аппроксимировать распределение своих входных данных – то есть данных всех </a:t>
            </a:r>
            <a:r>
              <a:rPr lang="ru-RU" altLang="ru-RU" dirty="0" err="1">
                <a:solidFill>
                  <a:srgbClr val="0F2B5E"/>
                </a:solidFill>
              </a:rPr>
              <a:t>батчей</a:t>
            </a:r>
            <a:r>
              <a:rPr lang="ru-RU" altLang="ru-RU" dirty="0">
                <a:solidFill>
                  <a:srgbClr val="0F2B5E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dirty="0">
                <a:solidFill>
                  <a:srgbClr val="0F2B5E"/>
                </a:solidFill>
              </a:rPr>
              <a:t>Например,  выделение регулярных признаков – это значит выделить среднее значение численной характеристики такого признака и выделить его дисперсию. </a:t>
            </a:r>
          </a:p>
        </p:txBody>
      </p:sp>
      <p:pic>
        <p:nvPicPr>
          <p:cNvPr id="1026" name="Picture 2" descr="Batch Normalization (батч-нормализация) что это такое?">
            <a:extLst>
              <a:ext uri="{FF2B5EF4-FFF2-40B4-BE49-F238E27FC236}">
                <a16:creationId xmlns:a16="http://schemas.microsoft.com/office/drawing/2014/main" id="{13298C2B-3396-1713-6A9E-6CF217E9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492" y="4011616"/>
            <a:ext cx="4407388" cy="226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52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52009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Необходимость нормализации</a:t>
            </a:r>
            <a:r>
              <a:rPr 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, </a:t>
            </a:r>
            <a: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/>
            </a:r>
            <a:b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</a:br>
            <a:r>
              <a:rPr lang="ru-RU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ковариационный сдвиг</a:t>
            </a:r>
            <a:r>
              <a:rPr lang="en-US" alt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?</a:t>
            </a:r>
            <a:endParaRPr lang="ru-RU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714470"/>
            <a:ext cx="11579551" cy="325025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sz="2400" dirty="0">
                <a:solidFill>
                  <a:srgbClr val="0F2B5E"/>
                </a:solidFill>
              </a:rPr>
              <a:t>Если каждый </a:t>
            </a:r>
            <a:r>
              <a:rPr lang="ru-RU" altLang="ru-RU" sz="2400" dirty="0" err="1">
                <a:solidFill>
                  <a:srgbClr val="0F2B5E"/>
                </a:solidFill>
              </a:rPr>
              <a:t>батч</a:t>
            </a:r>
            <a:r>
              <a:rPr lang="ru-RU" altLang="ru-RU" sz="2400" dirty="0">
                <a:solidFill>
                  <a:srgbClr val="0F2B5E"/>
                </a:solidFill>
              </a:rPr>
              <a:t> будет иметь существенно разные параметры распределения (среднее, дисперсия) – это приведет к потери стабильности результатов - этот феномен предложено назвать </a:t>
            </a:r>
            <a:r>
              <a:rPr lang="ru-RU" altLang="ru-RU" sz="2400" dirty="0">
                <a:solidFill>
                  <a:srgbClr val="C00000"/>
                </a:solidFill>
              </a:rPr>
              <a:t>ковариационный сдвиг</a:t>
            </a:r>
            <a:r>
              <a:rPr lang="ru-RU" altLang="ru-RU" sz="2400" dirty="0">
                <a:solidFill>
                  <a:srgbClr val="0F2B5E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dirty="0">
                <a:solidFill>
                  <a:srgbClr val="0F2B5E"/>
                </a:solidFill>
              </a:rPr>
              <a:t>Ковариационный</a:t>
            </a:r>
            <a:r>
              <a:rPr lang="ru-RU" dirty="0">
                <a:solidFill>
                  <a:srgbClr val="0F2B5E"/>
                </a:solidFill>
              </a:rPr>
              <a:t> сдвиг можно преодолеть, если приводить все </a:t>
            </a:r>
            <a:r>
              <a:rPr lang="ru-RU" dirty="0" err="1">
                <a:solidFill>
                  <a:srgbClr val="0F2B5E"/>
                </a:solidFill>
              </a:rPr>
              <a:t>батчи</a:t>
            </a:r>
            <a:r>
              <a:rPr lang="ru-RU" dirty="0">
                <a:solidFill>
                  <a:srgbClr val="0F2B5E"/>
                </a:solidFill>
              </a:rPr>
              <a:t> к одному и тому же виду – то есть диапазону параметров.</a:t>
            </a:r>
            <a:endParaRPr lang="ru-RU" altLang="ru-RU" dirty="0">
              <a:solidFill>
                <a:srgbClr val="0F2B5E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altLang="ru-RU" dirty="0">
                <a:solidFill>
                  <a:srgbClr val="0F2B5E"/>
                </a:solidFill>
              </a:rPr>
              <a:t>На самом деле это эвристическая гипотеза, наличие и виляние ковариационного сдвига не доказано</a:t>
            </a:r>
            <a:r>
              <a:rPr lang="ru-RU" altLang="ru-RU" sz="2800" dirty="0">
                <a:solidFill>
                  <a:srgbClr val="0F2B5E"/>
                </a:solidFill>
              </a:rPr>
              <a:t>.</a:t>
            </a:r>
          </a:p>
        </p:txBody>
      </p:sp>
      <p:pic>
        <p:nvPicPr>
          <p:cNvPr id="2050" name="Picture 2" descr="Введение в машинное обучение и искусственные нейронные сети">
            <a:extLst>
              <a:ext uri="{FF2B5EF4-FFF2-40B4-BE49-F238E27FC236}">
                <a16:creationId xmlns:a16="http://schemas.microsoft.com/office/drawing/2014/main" id="{A1F373F9-B25E-2FCD-1AB0-7476772C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84" y="4828054"/>
            <a:ext cx="7567246" cy="16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3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5"/>
            <a:ext cx="10893888" cy="10599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6224" y="1132113"/>
            <a:ext cx="11579551" cy="4011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Одна из реализаций идеи компенсации разниц параметров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батчей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– это 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 err="1">
                <a:solidFill>
                  <a:srgbClr val="C00000"/>
                </a:solidFill>
                <a:latin typeface="Mont Regular" panose="00000700000000000000" pitchFamily="2" charset="0"/>
              </a:rPr>
              <a:t>батч</a:t>
            </a:r>
            <a:r>
              <a:rPr lang="ru-RU" sz="2000" dirty="0">
                <a:solidFill>
                  <a:srgbClr val="C00000"/>
                </a:solidFill>
                <a:latin typeface="Mont Regular" panose="00000700000000000000" pitchFamily="2" charset="0"/>
              </a:rPr>
              <a:t> нормализация 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(</a:t>
            </a:r>
            <a:r>
              <a:rPr lang="en-US" sz="2000" dirty="0" err="1">
                <a:solidFill>
                  <a:srgbClr val="C00000"/>
                </a:solidFill>
                <a:latin typeface="Mont Regular" panose="00000700000000000000" pitchFamily="2" charset="0"/>
              </a:rPr>
              <a:t>BatchNorm</a:t>
            </a:r>
            <a:r>
              <a:rPr lang="en-US" sz="2000" dirty="0">
                <a:solidFill>
                  <a:srgbClr val="0F2B5E"/>
                </a:solidFill>
                <a:latin typeface="Mont Regular" panose="00000700000000000000" pitchFamily="2" charset="0"/>
              </a:rPr>
              <a:t>)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BatchNorm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: Все данные должны иметь всегда нулевое среднее и дисперсию 1 (нормализация). 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dirty="0">
                <a:solidFill>
                  <a:srgbClr val="0F2B5E"/>
                </a:solidFill>
                <a:latin typeface="Mont Regular" panose="00000700000000000000" pitchFamily="2" charset="0"/>
              </a:rPr>
              <a:t>Нормализированные можно отмасштабировать данные так, чтобы попасть в оптимальную зону значений функции активации. </a:t>
            </a:r>
          </a:p>
          <a:p>
            <a:pPr lvl="4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Тогда еще и получится избежать вымывания градиента</a:t>
            </a: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A4B45252-0C86-E542-91FB-40E465C93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3617739"/>
              </p:ext>
            </p:extLst>
          </p:nvPr>
        </p:nvGraphicFramePr>
        <p:xfrm>
          <a:off x="6630511" y="4234874"/>
          <a:ext cx="5111546" cy="249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ABA6D773-A7F0-B746-9E7F-EB70415199B0}"/>
              </a:ext>
            </a:extLst>
          </p:cNvPr>
          <p:cNvSpPr/>
          <p:nvPr/>
        </p:nvSpPr>
        <p:spPr>
          <a:xfrm>
            <a:off x="8476343" y="5036457"/>
            <a:ext cx="1030514" cy="1378857"/>
          </a:xfrm>
          <a:prstGeom prst="ellipse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C92345-6BC4-DC2C-7313-69DAE54C4E3C}"/>
              </a:ext>
            </a:extLst>
          </p:cNvPr>
          <p:cNvGrpSpPr/>
          <p:nvPr/>
        </p:nvGrpSpPr>
        <p:grpSpPr>
          <a:xfrm>
            <a:off x="923496" y="4288251"/>
            <a:ext cx="5172503" cy="2250316"/>
            <a:chOff x="1116953" y="4193975"/>
            <a:chExt cx="5172503" cy="2250316"/>
          </a:xfrm>
        </p:grpSpPr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C08D2773-0A50-6DFC-6C41-1E7E83C370F9}"/>
                </a:ext>
              </a:extLst>
            </p:cNvPr>
            <p:cNvGrpSpPr/>
            <p:nvPr/>
          </p:nvGrpSpPr>
          <p:grpSpPr>
            <a:xfrm>
              <a:off x="1116953" y="4325205"/>
              <a:ext cx="5172503" cy="2119086"/>
              <a:chOff x="1068635" y="4318612"/>
              <a:chExt cx="5172503" cy="2119086"/>
            </a:xfrm>
          </p:grpSpPr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3015FCD-472F-8649-8B39-A3C77CE26E1C}"/>
                  </a:ext>
                </a:extLst>
              </p:cNvPr>
              <p:cNvSpPr/>
              <p:nvPr/>
            </p:nvSpPr>
            <p:spPr>
              <a:xfrm>
                <a:off x="1068635" y="4318612"/>
                <a:ext cx="5172503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08955844-B40A-ED4C-8443-9B01DF6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20770" y="4643092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37949EA5-8988-DD4A-9083-A8D3B81AA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0770" y="6005327"/>
                <a:ext cx="1182715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86D5FB77-D993-DF49-88F3-1237D5AE46FB}"/>
                  </a:ext>
                </a:extLst>
              </p:cNvPr>
              <p:cNvSpPr/>
              <p:nvPr/>
            </p:nvSpPr>
            <p:spPr>
              <a:xfrm>
                <a:off x="1673309" y="49498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31C9712-1BFF-3F42-9548-93F6E0585B3B}"/>
                  </a:ext>
                </a:extLst>
              </p:cNvPr>
              <p:cNvSpPr/>
              <p:nvPr/>
            </p:nvSpPr>
            <p:spPr>
              <a:xfrm>
                <a:off x="1617405" y="525810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99AB7AD-BBD6-284A-960C-0CC8E7D721D7}"/>
                  </a:ext>
                </a:extLst>
              </p:cNvPr>
              <p:cNvSpPr/>
              <p:nvPr/>
            </p:nvSpPr>
            <p:spPr>
              <a:xfrm>
                <a:off x="2046242" y="540844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2A45CCB0-969D-2446-B602-B9C66A84C55D}"/>
                  </a:ext>
                </a:extLst>
              </p:cNvPr>
              <p:cNvSpPr/>
              <p:nvPr/>
            </p:nvSpPr>
            <p:spPr>
              <a:xfrm>
                <a:off x="2047884" y="5082018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519A0A66-B831-0E47-8FA3-2872805174AD}"/>
                  </a:ext>
                </a:extLst>
              </p:cNvPr>
              <p:cNvSpPr/>
              <p:nvPr/>
            </p:nvSpPr>
            <p:spPr>
              <a:xfrm>
                <a:off x="1739410" y="55656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4240DCA-82E0-1F43-BFD5-8FB64FE79B78}"/>
                  </a:ext>
                </a:extLst>
              </p:cNvPr>
              <p:cNvSpPr/>
              <p:nvPr/>
            </p:nvSpPr>
            <p:spPr>
              <a:xfrm>
                <a:off x="2371283" y="549951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CA8C7328-B7F1-E648-BFF2-A433C8EAC1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5812" y="4773460"/>
                <a:ext cx="0" cy="1362235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5A7F7B54-9CB0-A044-B38D-3B0C1C7B4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0498" y="5730143"/>
                <a:ext cx="1430699" cy="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0775ADDA-9C63-924F-ADE2-CAEAED81F808}"/>
                  </a:ext>
                </a:extLst>
              </p:cNvPr>
              <p:cNvSpPr/>
              <p:nvPr/>
            </p:nvSpPr>
            <p:spPr>
              <a:xfrm>
                <a:off x="3011178" y="52715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0AD30561-BD9F-1C48-9C31-A210AF174631}"/>
                  </a:ext>
                </a:extLst>
              </p:cNvPr>
              <p:cNvSpPr/>
              <p:nvPr/>
            </p:nvSpPr>
            <p:spPr>
              <a:xfrm>
                <a:off x="2955274" y="557980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EF3FB091-A7B1-6A48-BDA4-A694BC7A52E4}"/>
                  </a:ext>
                </a:extLst>
              </p:cNvPr>
              <p:cNvSpPr/>
              <p:nvPr/>
            </p:nvSpPr>
            <p:spPr>
              <a:xfrm>
                <a:off x="3384111" y="573014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CCFA6E1-46A1-A44E-9833-A6F236D0D8E4}"/>
                  </a:ext>
                </a:extLst>
              </p:cNvPr>
              <p:cNvSpPr/>
              <p:nvPr/>
            </p:nvSpPr>
            <p:spPr>
              <a:xfrm>
                <a:off x="3385753" y="5403716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3A8CE572-A21D-D045-927D-D4EA49607E74}"/>
                  </a:ext>
                </a:extLst>
              </p:cNvPr>
              <p:cNvSpPr/>
              <p:nvPr/>
            </p:nvSpPr>
            <p:spPr>
              <a:xfrm>
                <a:off x="3077279" y="58873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EAEF8BBD-96C2-9A41-83CF-DADDA60F7787}"/>
                  </a:ext>
                </a:extLst>
              </p:cNvPr>
              <p:cNvSpPr/>
              <p:nvPr/>
            </p:nvSpPr>
            <p:spPr>
              <a:xfrm>
                <a:off x="3709152" y="582121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6675B7B9-EB33-2A4C-A9FE-51769F2A4C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430" y="4942153"/>
                <a:ext cx="0" cy="1179380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 стрелкой 39">
                <a:extLst>
                  <a:ext uri="{FF2B5EF4-FFF2-40B4-BE49-F238E27FC236}">
                    <a16:creationId xmlns:a16="http://schemas.microsoft.com/office/drawing/2014/main" id="{E7F7F4E3-177E-814B-A34F-9F840C44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8896" y="5707506"/>
                <a:ext cx="1154704" cy="9006"/>
              </a:xfrm>
              <a:prstGeom prst="straightConnector1">
                <a:avLst/>
              </a:prstGeom>
              <a:ln w="444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961B52B2-023A-2D47-A3EE-C25B826EC30C}"/>
                  </a:ext>
                </a:extLst>
              </p:cNvPr>
              <p:cNvSpPr/>
              <p:nvPr/>
            </p:nvSpPr>
            <p:spPr>
              <a:xfrm>
                <a:off x="4413410" y="528256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DE96623-AC8D-474A-A79B-77899EE70DEC}"/>
                  </a:ext>
                </a:extLst>
              </p:cNvPr>
              <p:cNvSpPr/>
              <p:nvPr/>
            </p:nvSpPr>
            <p:spPr>
              <a:xfrm>
                <a:off x="4380342" y="5535829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78DA4749-2E06-304C-B261-69FD61582A6D}"/>
                  </a:ext>
                </a:extLst>
              </p:cNvPr>
              <p:cNvSpPr/>
              <p:nvPr/>
            </p:nvSpPr>
            <p:spPr>
              <a:xfrm>
                <a:off x="4628403" y="5525293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EB31A6D0-EB1C-E745-B9FA-A5405BA5322D}"/>
                  </a:ext>
                </a:extLst>
              </p:cNvPr>
              <p:cNvSpPr/>
              <p:nvPr/>
            </p:nvSpPr>
            <p:spPr>
              <a:xfrm>
                <a:off x="4662139" y="5337935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5ADEAF9F-1273-3140-BFBB-264546BE48C8}"/>
                  </a:ext>
                </a:extLst>
              </p:cNvPr>
              <p:cNvSpPr/>
              <p:nvPr/>
            </p:nvSpPr>
            <p:spPr>
              <a:xfrm>
                <a:off x="4491228" y="5798574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9B39D8C7-5E29-0540-8791-3D1AFEBE6B3E}"/>
                  </a:ext>
                </a:extLst>
              </p:cNvPr>
              <p:cNvSpPr/>
              <p:nvPr/>
            </p:nvSpPr>
            <p:spPr>
              <a:xfrm>
                <a:off x="4706924" y="5732472"/>
                <a:ext cx="132202" cy="13220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49FE6227-D41D-4C47-8B45-18D8E601DF1F}"/>
                </a:ext>
              </a:extLst>
            </p:cNvPr>
            <p:cNvSpPr/>
            <p:nvPr/>
          </p:nvSpPr>
          <p:spPr>
            <a:xfrm>
              <a:off x="1313881" y="4193975"/>
              <a:ext cx="1256018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649732C-4973-6943-8451-682D80F7B16B}"/>
                </a:ext>
              </a:extLst>
            </p:cNvPr>
            <p:cNvSpPr/>
            <p:nvPr/>
          </p:nvSpPr>
          <p:spPr>
            <a:xfrm>
              <a:off x="2474224" y="4210746"/>
              <a:ext cx="17598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normalize</a:t>
              </a:r>
              <a:endPara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1D620F0-1734-BB48-971C-16A5DC128D57}"/>
                </a:ext>
              </a:extLst>
            </p:cNvPr>
            <p:cNvSpPr/>
            <p:nvPr/>
          </p:nvSpPr>
          <p:spPr>
            <a:xfrm>
              <a:off x="4155905" y="4205569"/>
              <a:ext cx="2085233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scale</a:t>
              </a:r>
              <a:endPara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7477570" y="4288251"/>
            <a:ext cx="3324314" cy="58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function and its derevative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03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Метод </a:t>
                </a:r>
                <a:r>
                  <a:rPr lang="ru-RU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Батч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-нормализации </a:t>
                </a:r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(</a:t>
                </a:r>
                <a:r>
                  <a:rPr 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BatchNorm</a:t>
                </a:r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)</a:t>
                </a:r>
                <a:r>
                  <a:rPr 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dirty="0" err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dirty="0" err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dirty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dirty="0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dirty="0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sz="2000" dirty="0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dirty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dirty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Где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размер </a:t>
                </a:r>
                <a:r>
                  <a:rPr lang="ru-RU" altLang="ru-RU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батча</a:t>
                </a: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ru-RU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← 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 среднее значение по </a:t>
                </a:r>
                <a:r>
                  <a:rPr lang="ru-RU" altLang="ru-RU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батчу</a:t>
                </a: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rgbClr val="0F2B5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dirty="0">
                                    <a:solidFill>
                                      <a:srgbClr val="0F2B5E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- </a:t>
                </a: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дисперсия значений по </a:t>
                </a:r>
                <a:r>
                  <a:rPr lang="ru-RU" altLang="ru-RU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батчу</a:t>
                </a: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 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𝛾, 𝛽 – параметры масштабирования, обучаются методом обратного распространения ошибки;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𝜖 - небольшое число, предотвращающее деление на </a:t>
                </a:r>
                <a14:m>
                  <m:oMath xmlns:m="http://schemas.openxmlformats.org/officeDocument/2006/math">
                    <m:r>
                      <a:rPr lang="ru-RU" alt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431" t="-6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197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Для тестов используются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получаются входе тренировки как </a:t>
                </a:r>
                <a:r>
                  <a:rPr lang="en-US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EMA:</a:t>
                </a:r>
                <a:endParaRPr lang="ru-RU" altLang="ru-RU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</m:sSub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  <m:r>
                      <a:rPr 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ru-RU" altLang="ru-RU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</a:t>
                </a:r>
                <a:endParaRPr lang="en-US" altLang="ru-RU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𝑁𝐸𝑊</m:t>
                            </m:r>
                          </m:sub>
                        </m:sSub>
                      </m:sub>
                      <m:sup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altLang="ru-RU" sz="2000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ru-RU" sz="2000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ru-RU" sz="2000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ru-RU" sz="2000" i="1" dirty="0">
                                    <a:solidFill>
                                      <a:srgbClr val="0F2B5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ru-RU" sz="2000" dirty="0">
                                    <a:solidFill>
                                      <a:srgbClr val="0F2B5E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altLang="ru-RU" sz="2000" i="1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altLang="ru-RU" sz="2000" dirty="0">
                                        <a:solidFill>
                                          <a:srgbClr val="0F2B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ru-RU" sz="2000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,</a:t>
                </a:r>
                <a:endParaRPr lang="ru-RU" altLang="ru-RU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914400" lvl="2" indent="0" eaLnBrk="0" fontAlgn="base" hangingPunc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где </a:t>
                </a: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 веса экспоненциального сглаживания;</a:t>
                </a:r>
                <a:endParaRPr lang="en-US" altLang="ru-RU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</a:t>
                </a:r>
                <a:r>
                  <a:rPr lang="en-US" altLang="ru-RU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и</a:t>
                </a:r>
                <a:r>
                  <a:rPr lang="en-US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ru-RU" i="1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ru-RU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ru-RU" i="1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ru-RU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ru-RU" dirty="0">
                                <a:solidFill>
                                  <a:srgbClr val="0F2B5E"/>
                                </a:solidFill>
                                <a:latin typeface="Cambria Math" panose="02040503050406030204" pitchFamily="18" charset="0"/>
                              </a:rPr>
                              <m:t>𝐶𝑈𝑅𝑅𝐸𝑁𝑇</m:t>
                            </m:r>
                          </m:sub>
                        </m:sSub>
                      </m:sub>
                      <m:sup>
                        <m:r>
                          <a:rPr lang="en-US" altLang="ru-RU" dirty="0">
                            <a:solidFill>
                              <a:srgbClr val="0F2B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ru-RU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текущее значение среднего для тестовой выборки.</a:t>
                </a:r>
                <a:endParaRPr lang="en-US" altLang="ru-RU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altLang="ru-RU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То есть на тестовой выборке параметры не обучаются!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4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4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4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solidFill>
                    <a:schemeClr val="tx1"/>
                  </a:solidFill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ru-RU" altLang="ru-RU" sz="2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</a:br>
                <a:endParaRPr lang="ru-RU" altLang="ru-RU" sz="20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224" y="985029"/>
                <a:ext cx="11787714" cy="5670215"/>
              </a:xfrm>
              <a:blipFill>
                <a:blip r:embed="rId2"/>
                <a:stretch>
                  <a:fillRect l="-431" t="-1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Batch Norm Explained Visually — How it works, and why neural networks need  it | by Ketan Doshi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28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346646"/>
            <a:ext cx="8229600" cy="634082"/>
          </a:xfrm>
        </p:spPr>
        <p:txBody>
          <a:bodyPr>
            <a:normAutofit fontScale="90000"/>
          </a:bodyPr>
          <a:lstStyle/>
          <a:p>
            <a:pPr lvl="3"/>
            <a:r>
              <a:rPr lang="ru-RU" sz="4000" kern="1200" dirty="0">
                <a:solidFill>
                  <a:srgbClr val="0F2B5E"/>
                </a:solidFill>
                <a:latin typeface="Mont SemiBold Italic"/>
                <a:ea typeface="+mj-ea"/>
                <a:cs typeface="+mn-cs"/>
              </a:rPr>
              <a:t>Функция активации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2479" y="1080027"/>
            <a:ext cx="109902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Функция активации — это способ симуляции нелинейного поведения персептрона</a:t>
            </a: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D396A4E5-77B8-425C-8F28-8BDF40E379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070534"/>
              </p:ext>
            </p:extLst>
          </p:nvPr>
        </p:nvGraphicFramePr>
        <p:xfrm>
          <a:off x="342197" y="1527793"/>
          <a:ext cx="5452772" cy="231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80BB245-68C0-4790-9D84-CD27233B4817}"/>
              </a:ext>
            </a:extLst>
          </p:cNvPr>
          <p:cNvSpPr txBox="1"/>
          <p:nvPr/>
        </p:nvSpPr>
        <p:spPr bwMode="auto">
          <a:xfrm>
            <a:off x="-178528" y="3675558"/>
            <a:ext cx="6966892" cy="339887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>
            <a:defPPr>
              <a:defRPr lang="ru-RU"/>
            </a:defPPr>
            <a:lvl1pPr algn="ctr">
              <a:defRPr sz="120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ru-RU" sz="1200" dirty="0">
                <a:solidFill>
                  <a:srgbClr val="0F2B5E"/>
                </a:solidFill>
                <a:latin typeface="Mont Regular" panose="00000700000000000000" pitchFamily="2" charset="0"/>
                <a:cs typeface="Arial" panose="020B0604020202020204" pitchFamily="34" charset="0"/>
              </a:rPr>
              <a:t>Логистическая функция и ее производная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6943509-55C6-4635-AA9D-A1D6C293FEAB}"/>
              </a:ext>
            </a:extLst>
          </p:cNvPr>
          <p:cNvGrpSpPr/>
          <p:nvPr/>
        </p:nvGrpSpPr>
        <p:grpSpPr>
          <a:xfrm>
            <a:off x="5509198" y="2156556"/>
            <a:ext cx="1861639" cy="794769"/>
            <a:chOff x="5782402" y="4066231"/>
            <a:chExt cx="1861639" cy="794769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F2EC815-FB2F-424D-B8FC-0400E8027375}"/>
                </a:ext>
              </a:extLst>
            </p:cNvPr>
            <p:cNvGrpSpPr/>
            <p:nvPr/>
          </p:nvGrpSpPr>
          <p:grpSpPr>
            <a:xfrm>
              <a:off x="5782402" y="4066231"/>
              <a:ext cx="1861639" cy="794769"/>
              <a:chOff x="9229377" y="4353909"/>
              <a:chExt cx="1713195" cy="731395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F58FCC9-9129-4F22-B981-2FFF7EEDF9A6}"/>
                  </a:ext>
                </a:extLst>
              </p:cNvPr>
              <p:cNvSpPr/>
              <p:nvPr/>
            </p:nvSpPr>
            <p:spPr>
              <a:xfrm>
                <a:off x="9229377" y="4353909"/>
                <a:ext cx="1061546" cy="731395"/>
              </a:xfrm>
              <a:prstGeom prst="rect">
                <a:avLst/>
              </a:prstGeom>
              <a:ln>
                <a:solidFill>
                  <a:srgbClr val="0F2B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24" name="Прямая соединительная линия 23">
                <a:extLst>
                  <a:ext uri="{FF2B5EF4-FFF2-40B4-BE49-F238E27FC236}">
                    <a16:creationId xmlns:a16="http://schemas.microsoft.com/office/drawing/2014/main" id="{05B640B4-F718-4C54-86FB-4ACFCB9FB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614042"/>
                <a:ext cx="471048" cy="0"/>
              </a:xfrm>
              <a:prstGeom prst="line">
                <a:avLst/>
              </a:prstGeom>
              <a:ln w="28575">
                <a:solidFill>
                  <a:srgbClr val="0F2B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7951F8DB-A84B-4DDF-84B0-6A97A0ECE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544" y="4866291"/>
                <a:ext cx="536028" cy="0"/>
              </a:xfrm>
              <a:prstGeom prst="line">
                <a:avLst/>
              </a:prstGeom>
              <a:ln w="28575">
                <a:solidFill>
                  <a:srgbClr val="C0003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A08F5-260A-469B-B5EF-9BC01CB415C3}"/>
                </a:ext>
              </a:extLst>
            </p:cNvPr>
            <p:cNvSpPr txBox="1"/>
            <p:nvPr/>
          </p:nvSpPr>
          <p:spPr>
            <a:xfrm>
              <a:off x="5875283" y="4147141"/>
              <a:ext cx="105014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sigma(z)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sigma’(z)</a:t>
              </a:r>
            </a:p>
          </p:txBody>
        </p: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DBEE0DC-9BC9-450E-A1D3-BA677E2FD8F3}"/>
              </a:ext>
            </a:extLst>
          </p:cNvPr>
          <p:cNvSpPr/>
          <p:nvPr/>
        </p:nvSpPr>
        <p:spPr bwMode="auto">
          <a:xfrm>
            <a:off x="5528648" y="5249566"/>
            <a:ext cx="1153526" cy="794769"/>
          </a:xfrm>
          <a:prstGeom prst="rect">
            <a:avLst/>
          </a:prstGeom>
          <a:ln>
            <a:solidFill>
              <a:srgbClr val="0F2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6719B31-C03B-45B2-95F4-0D677C6A90F2}"/>
              </a:ext>
            </a:extLst>
          </p:cNvPr>
          <p:cNvCxnSpPr>
            <a:cxnSpLocks/>
          </p:cNvCxnSpPr>
          <p:nvPr/>
        </p:nvCxnSpPr>
        <p:spPr bwMode="auto">
          <a:xfrm>
            <a:off x="6801924" y="5740614"/>
            <a:ext cx="582474" cy="0"/>
          </a:xfrm>
          <a:prstGeom prst="line">
            <a:avLst/>
          </a:prstGeom>
          <a:ln w="28575">
            <a:solidFill>
              <a:srgbClr val="C0003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Диаграмма 28">
            <a:extLst>
              <a:ext uri="{FF2B5EF4-FFF2-40B4-BE49-F238E27FC236}">
                <a16:creationId xmlns:a16="http://schemas.microsoft.com/office/drawing/2014/main" id="{F1D26C03-2FB4-48EA-8D95-26A2020B2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410222"/>
              </p:ext>
            </p:extLst>
          </p:nvPr>
        </p:nvGraphicFramePr>
        <p:xfrm>
          <a:off x="727461" y="4184276"/>
          <a:ext cx="6061752" cy="2564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D81C87B-361F-4FCE-B3FE-E295618E1019}"/>
              </a:ext>
            </a:extLst>
          </p:cNvPr>
          <p:cNvSpPr txBox="1"/>
          <p:nvPr/>
        </p:nvSpPr>
        <p:spPr bwMode="auto">
          <a:xfrm>
            <a:off x="5590836" y="5310027"/>
            <a:ext cx="1050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(z)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ReLU</a:t>
            </a:r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’(z)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0D99E2C7-C046-4AB2-9161-89A061D28845}"/>
              </a:ext>
            </a:extLst>
          </p:cNvPr>
          <p:cNvCxnSpPr>
            <a:cxnSpLocks/>
          </p:cNvCxnSpPr>
          <p:nvPr/>
        </p:nvCxnSpPr>
        <p:spPr bwMode="auto">
          <a:xfrm>
            <a:off x="6801927" y="5466509"/>
            <a:ext cx="511864" cy="0"/>
          </a:xfrm>
          <a:prstGeom prst="line">
            <a:avLst/>
          </a:prstGeom>
          <a:ln w="28575">
            <a:solidFill>
              <a:srgbClr val="0F2B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buClr>
                    <a:schemeClr val="accent1"/>
                  </a:buClr>
                </a:pP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Сигмоид</a:t>
                </a:r>
                <a:r>
                  <a:rPr lang="ru-RU" sz="22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(логистическая функция):</a:t>
                </a:r>
              </a:p>
              <a:p>
                <a:pPr marL="0" lvl="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b="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2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2" name="Объект 4">
                <a:extLst>
                  <a:ext uri="{FF2B5EF4-FFF2-40B4-BE49-F238E27FC236}">
                    <a16:creationId xmlns:a16="http://schemas.microsoft.com/office/drawing/2014/main" id="{C8700096-35FF-4252-94E0-A1C03AF51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37659" y="1944978"/>
                <a:ext cx="4514589" cy="1512887"/>
              </a:xfrm>
              <a:prstGeom prst="rect">
                <a:avLst/>
              </a:prstGeom>
              <a:blipFill>
                <a:blip r:embed="rId5"/>
                <a:stretch>
                  <a:fillRect l="-270" t="-4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</p:spPr>
            <p:txBody>
              <a:bodyPr vert="horz" lIns="144000" tIns="72000" rIns="144000" bIns="7200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2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1pPr>
                <a:lvl2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4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2pPr>
                <a:lvl3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2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3pPr>
                <a:lvl4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20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4pPr>
                <a:lvl5pPr marL="4763" indent="0" algn="l" defTabSz="9144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Clr>
                    <a:srgbClr val="EC1A8A"/>
                  </a:buClr>
                  <a:buFont typeface="Arial" panose="020B0604020202020204" pitchFamily="34" charset="0"/>
                  <a:buNone/>
                  <a:tabLst/>
                  <a:defRPr sz="1800" b="0" i="0" kern="1200">
                    <a:solidFill>
                      <a:srgbClr val="0F2B5E"/>
                    </a:solidFill>
                    <a:latin typeface="Mont Bold Italic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3">
                  <a:spcAft>
                    <a:spcPts val="2800"/>
                  </a:spcAft>
                  <a:buClr>
                    <a:schemeClr val="accent1"/>
                  </a:buClr>
                  <a:tabLst>
                    <a:tab pos="447675" algn="l"/>
                  </a:tabLst>
                </a:pPr>
                <a:r>
                  <a:rPr lang="en-US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По</a:t>
                </a:r>
                <a:r>
                  <a:rPr lang="ru-RU" sz="2200" dirty="0" err="1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лулинейная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 функция </a:t>
                </a:r>
                <a:r>
                  <a:rPr lang="en-US" sz="2200" dirty="0">
                    <a:latin typeface="Mont Regular" panose="00000700000000000000" pitchFamily="2" charset="0"/>
                  </a:rPr>
                  <a:t>(</a:t>
                </a:r>
                <a:r>
                  <a:rPr lang="en-US" sz="2200" dirty="0" err="1">
                    <a:latin typeface="Mont Regular" panose="00000700000000000000" pitchFamily="2" charset="0"/>
                  </a:rPr>
                  <a:t>ReLU</a:t>
                </a:r>
                <a:r>
                  <a:rPr lang="en-US" sz="2200" dirty="0">
                    <a:latin typeface="Mont Regular" panose="00000700000000000000" pitchFamily="2" charset="0"/>
                  </a:rPr>
                  <a:t>):</a:t>
                </a:r>
              </a:p>
              <a:p>
                <a:pPr marL="265113" lvl="3" indent="-265113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i="0" smtClean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eLU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F2B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0" lvl="3">
                  <a:buClr>
                    <a:schemeClr val="accent1"/>
                  </a:buClr>
                </a:pPr>
                <a:endParaRPr lang="ru-RU" sz="24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265113" lvl="3" indent="-265113">
                  <a:buClr>
                    <a:schemeClr val="accent1"/>
                  </a:buClr>
                </a:pPr>
                <a:endParaRPr lang="en-US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357188" lvl="3" indent="-265113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33" name="Объект 4">
                <a:extLst>
                  <a:ext uri="{FF2B5EF4-FFF2-40B4-BE49-F238E27FC236}">
                    <a16:creationId xmlns:a16="http://schemas.microsoft.com/office/drawing/2014/main" id="{1A06D012-ED93-4D83-8598-D5AAFA6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01897" y="4800582"/>
                <a:ext cx="4300889" cy="1512887"/>
              </a:xfrm>
              <a:prstGeom prst="rect">
                <a:avLst/>
              </a:prstGeom>
              <a:blipFill>
                <a:blip r:embed="rId6"/>
                <a:stretch>
                  <a:fillRect l="-284" r="-2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2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8" y="202755"/>
            <a:ext cx="10649925" cy="915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p:sp>
        <p:nvSpPr>
          <p:cNvPr id="4" name="AutoShape 2" descr="Batch Norm Explained Visually — How it works, and why neural networks need  it | by Ketan Doshi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The Role of Batch Normalization in CNNs - viso.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462" y="5010729"/>
            <a:ext cx="5480538" cy="18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118680"/>
            <a:ext cx="9039226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7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07975" y="871672"/>
            <a:ext cx="1135824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Достоинства </a:t>
            </a:r>
            <a:r>
              <a:rPr lang="ru-RU" sz="2800" dirty="0" err="1">
                <a:solidFill>
                  <a:srgbClr val="0F2B5E"/>
                </a:solidFill>
              </a:rPr>
              <a:t>батч</a:t>
            </a:r>
            <a:r>
              <a:rPr lang="ru-RU" sz="2800" dirty="0">
                <a:solidFill>
                  <a:srgbClr val="0F2B5E"/>
                </a:solidFill>
              </a:rPr>
              <a:t>-нормализации</a:t>
            </a:r>
            <a:r>
              <a:rPr lang="en-US" sz="2800" dirty="0">
                <a:solidFill>
                  <a:srgbClr val="0F2B5E"/>
                </a:solidFill>
              </a:rPr>
              <a:t>:</a:t>
            </a:r>
            <a:endParaRPr lang="ru-RU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Регуляризация различий в статистических параметрах </a:t>
            </a:r>
            <a:r>
              <a:rPr lang="ru-RU" sz="2800" dirty="0" err="1">
                <a:solidFill>
                  <a:srgbClr val="0F2B5E"/>
                </a:solidFill>
              </a:rPr>
              <a:t>батчей</a:t>
            </a:r>
            <a:r>
              <a:rPr lang="ru-RU" sz="2800" dirty="0">
                <a:solidFill>
                  <a:srgbClr val="0F2B5E"/>
                </a:solidFill>
              </a:rPr>
              <a:t> их усреднение.</a:t>
            </a:r>
            <a:endParaRPr lang="en-US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Снижение зависимости значений градиента от изменений масштаба для разных </a:t>
            </a:r>
            <a:r>
              <a:rPr lang="ru-RU" sz="2800" dirty="0" err="1">
                <a:solidFill>
                  <a:srgbClr val="0F2B5E"/>
                </a:solidFill>
              </a:rPr>
              <a:t>батчей</a:t>
            </a:r>
            <a:r>
              <a:rPr lang="ru-RU" sz="2800" dirty="0">
                <a:solidFill>
                  <a:srgbClr val="0F2B5E"/>
                </a:solidFill>
              </a:rPr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 Увеличение скорости обучения за счет регуляризации – ускорение тренировки.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В т.ч. Показано, что сети сходятся быстрее если данные выбелены (имеют нормальное распределение) и имеют низкую дисперсию.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B25D12E-962C-6C46-6E2F-6058B43608E8}"/>
              </a:ext>
            </a:extLst>
          </p:cNvPr>
          <p:cNvSpPr txBox="1">
            <a:spLocks/>
          </p:cNvSpPr>
          <p:nvPr/>
        </p:nvSpPr>
        <p:spPr>
          <a:xfrm>
            <a:off x="882982" y="160337"/>
            <a:ext cx="10649925" cy="915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метода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12375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Особенности метода </a:t>
            </a:r>
            <a:r>
              <a:rPr lang="ru-RU" sz="4000" dirty="0" err="1">
                <a:solidFill>
                  <a:srgbClr val="0F2B5E"/>
                </a:solidFill>
                <a:latin typeface="Mont " pitchFamily="2" charset="0"/>
                <a:cs typeface="+mn-cs"/>
              </a:rPr>
              <a:t>батч</a:t>
            </a:r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-нормализации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55575" y="871672"/>
            <a:ext cx="1185631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rgbClr val="0F2B5E"/>
                </a:solidFill>
              </a:rPr>
              <a:t>Недостатки </a:t>
            </a:r>
            <a:r>
              <a:rPr lang="ru-RU" sz="2800" dirty="0" err="1">
                <a:solidFill>
                  <a:srgbClr val="0F2B5E"/>
                </a:solidFill>
              </a:rPr>
              <a:t>батч</a:t>
            </a:r>
            <a:r>
              <a:rPr lang="ru-RU" sz="2800" dirty="0">
                <a:solidFill>
                  <a:srgbClr val="0F2B5E"/>
                </a:solidFill>
              </a:rPr>
              <a:t>-нормализации</a:t>
            </a:r>
            <a:r>
              <a:rPr lang="en-US" sz="2800" dirty="0">
                <a:solidFill>
                  <a:srgbClr val="0F2B5E"/>
                </a:solidFill>
              </a:rPr>
              <a:t>:</a:t>
            </a:r>
            <a:endParaRPr lang="ru-RU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 Снижение точности вывода для переменного размера </a:t>
            </a:r>
            <a:r>
              <a:rPr lang="ru-RU" sz="2800" dirty="0" err="1">
                <a:solidFill>
                  <a:srgbClr val="0F2B5E"/>
                </a:solidFill>
              </a:rPr>
              <a:t>батчей</a:t>
            </a:r>
            <a:r>
              <a:rPr lang="en-US" sz="2800" dirty="0">
                <a:solidFill>
                  <a:srgbClr val="0F2B5E"/>
                </a:solidFill>
              </a:rPr>
              <a:t>.</a:t>
            </a:r>
            <a:endParaRPr lang="ru-RU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Может дать разную точность на </a:t>
            </a:r>
            <a:r>
              <a:rPr lang="ru-RU" sz="2800" dirty="0" err="1">
                <a:solidFill>
                  <a:srgbClr val="0F2B5E"/>
                </a:solidFill>
              </a:rPr>
              <a:t>предобучение</a:t>
            </a:r>
            <a:r>
              <a:rPr lang="ru-RU" sz="2800" dirty="0">
                <a:solidFill>
                  <a:srgbClr val="0F2B5E"/>
                </a:solidFill>
              </a:rPr>
              <a:t>, обучении и в </a:t>
            </a:r>
            <a:r>
              <a:rPr lang="en-US" sz="2800" dirty="0" err="1">
                <a:solidFill>
                  <a:srgbClr val="0F2B5E"/>
                </a:solidFill>
              </a:rPr>
              <a:t>работе</a:t>
            </a:r>
            <a:r>
              <a:rPr lang="ru-RU" sz="2800" dirty="0">
                <a:solidFill>
                  <a:srgbClr val="0F2B5E"/>
                </a:solidFill>
              </a:rPr>
              <a:t>, </a:t>
            </a:r>
            <a:br>
              <a:rPr lang="ru-RU" sz="2800" dirty="0">
                <a:solidFill>
                  <a:srgbClr val="0F2B5E"/>
                </a:solidFill>
              </a:rPr>
            </a:br>
            <a:r>
              <a:rPr lang="ru-RU" sz="2800" dirty="0">
                <a:solidFill>
                  <a:srgbClr val="0F2B5E"/>
                </a:solidFill>
              </a:rPr>
              <a:t>проблемы с переносом обучения.</a:t>
            </a:r>
            <a:endParaRPr lang="en-US" sz="2800" dirty="0">
              <a:solidFill>
                <a:srgbClr val="0F2B5E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 Хорошо </a:t>
            </a:r>
            <a:r>
              <a:rPr lang="ru-RU" sz="2800" dirty="0" err="1">
                <a:solidFill>
                  <a:srgbClr val="0F2B5E"/>
                </a:solidFill>
              </a:rPr>
              <a:t>регуляризует</a:t>
            </a:r>
            <a:r>
              <a:rPr lang="ru-RU" sz="2800" dirty="0">
                <a:solidFill>
                  <a:srgbClr val="0F2B5E"/>
                </a:solidFill>
              </a:rPr>
              <a:t> только большие размеры </a:t>
            </a:r>
            <a:r>
              <a:rPr lang="ru-RU" sz="2800" dirty="0" err="1">
                <a:solidFill>
                  <a:srgbClr val="0F2B5E"/>
                </a:solidFill>
              </a:rPr>
              <a:t>батчей</a:t>
            </a:r>
            <a:r>
              <a:rPr lang="ru-RU" sz="2800" dirty="0">
                <a:solidFill>
                  <a:srgbClr val="0F2B5E"/>
                </a:solidFill>
              </a:rPr>
              <a:t> </a:t>
            </a:r>
            <a:br>
              <a:rPr lang="ru-RU" sz="2800" dirty="0">
                <a:solidFill>
                  <a:srgbClr val="0F2B5E"/>
                </a:solidFill>
              </a:rPr>
            </a:br>
            <a:r>
              <a:rPr lang="ru-RU" sz="2800" dirty="0">
                <a:solidFill>
                  <a:srgbClr val="0F2B5E"/>
                </a:solidFill>
              </a:rPr>
              <a:t>(рекомендуют 50-100 экземпляров в </a:t>
            </a:r>
            <a:r>
              <a:rPr lang="ru-RU" sz="2800" dirty="0" err="1">
                <a:solidFill>
                  <a:srgbClr val="0F2B5E"/>
                </a:solidFill>
              </a:rPr>
              <a:t>батче</a:t>
            </a:r>
            <a:r>
              <a:rPr lang="ru-RU" sz="2800" dirty="0">
                <a:solidFill>
                  <a:srgbClr val="0F2B5E"/>
                </a:solidFill>
              </a:rPr>
              <a:t>)</a:t>
            </a:r>
            <a:r>
              <a:rPr lang="en-US" sz="2800" dirty="0">
                <a:solidFill>
                  <a:srgbClr val="0F2B5E"/>
                </a:solidFill>
              </a:rPr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 Не известно есть </a:t>
            </a:r>
            <a:r>
              <a:rPr lang="ru-RU" sz="2800" dirty="0" err="1">
                <a:solidFill>
                  <a:srgbClr val="0F2B5E"/>
                </a:solidFill>
              </a:rPr>
              <a:t>ковар</a:t>
            </a:r>
            <a:r>
              <a:rPr lang="ru-RU" sz="2800" dirty="0">
                <a:solidFill>
                  <a:srgbClr val="0F2B5E"/>
                </a:solidFill>
              </a:rPr>
              <a:t>. сдвиг, и нет математических доказательств работы метода – это эвристика.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Метод как правило не работает с другими типами регуляризации </a:t>
            </a:r>
            <a:r>
              <a:rPr lang="en-US" sz="2800" dirty="0">
                <a:solidFill>
                  <a:srgbClr val="0F2B5E"/>
                </a:solidFill>
              </a:rPr>
              <a:t>(L1,L2, </a:t>
            </a:r>
            <a:r>
              <a:rPr lang="ru-RU" sz="2800" dirty="0">
                <a:solidFill>
                  <a:srgbClr val="0F2B5E"/>
                </a:solidFill>
              </a:rPr>
              <a:t>особенно </a:t>
            </a:r>
            <a:r>
              <a:rPr lang="ru-RU" sz="2800" dirty="0" err="1">
                <a:solidFill>
                  <a:srgbClr val="0F2B5E"/>
                </a:solidFill>
              </a:rPr>
              <a:t>дропаут</a:t>
            </a:r>
            <a:r>
              <a:rPr lang="ru-RU" sz="2800" dirty="0">
                <a:solidFill>
                  <a:srgbClr val="0F2B5E"/>
                </a:solidFill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F2B5E"/>
                </a:solidFill>
              </a:rPr>
              <a:t>Как правили </a:t>
            </a:r>
            <a:r>
              <a:rPr lang="ru-RU" sz="2800" dirty="0" err="1">
                <a:solidFill>
                  <a:srgbClr val="0F2B5E"/>
                </a:solidFill>
              </a:rPr>
              <a:t>батч</a:t>
            </a:r>
            <a:r>
              <a:rPr lang="ru-RU" sz="2800" dirty="0">
                <a:solidFill>
                  <a:srgbClr val="0F2B5E"/>
                </a:solidFill>
              </a:rPr>
              <a:t>. Норм используется перед функцией активации – но иногда ставят после.</a:t>
            </a:r>
            <a:endParaRPr lang="en-US" sz="2800" dirty="0">
              <a:solidFill>
                <a:srgbClr val="0F2B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40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F2B5E"/>
                </a:solidFill>
                <a:latin typeface="Mont " pitchFamily="2" charset="0"/>
                <a:cs typeface="+mn-cs"/>
              </a:rPr>
              <a:t>Другие  методы нормализации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98803" y="726393"/>
            <a:ext cx="11112382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b="1" dirty="0">
                <a:solidFill>
                  <a:srgbClr val="000000"/>
                </a:solidFill>
              </a:rPr>
              <a:t>Нормализация слоя </a:t>
            </a:r>
            <a:r>
              <a:rPr lang="en-US" altLang="ru-RU" b="1" dirty="0">
                <a:solidFill>
                  <a:srgbClr val="000000"/>
                </a:solidFill>
              </a:rPr>
              <a:t>(Layer Norm)</a:t>
            </a:r>
            <a:r>
              <a:rPr lang="ru-RU" altLang="ru-RU" b="1" dirty="0">
                <a:solidFill>
                  <a:srgbClr val="000000"/>
                </a:solidFill>
              </a:rPr>
              <a:t> – </a:t>
            </a:r>
            <a:r>
              <a:rPr lang="ru-RU" altLang="ru-RU" dirty="0">
                <a:solidFill>
                  <a:srgbClr val="000000"/>
                </a:solidFill>
              </a:rPr>
              <a:t>усреднение по слою, популярно в </a:t>
            </a:r>
            <a:r>
              <a:rPr lang="ru-RU" altLang="ru-RU" dirty="0" err="1">
                <a:solidFill>
                  <a:srgbClr val="000000"/>
                </a:solidFill>
              </a:rPr>
              <a:t>трансформерах</a:t>
            </a:r>
            <a:r>
              <a:rPr lang="ru-RU" altLang="ru-RU" dirty="0">
                <a:solidFill>
                  <a:srgbClr val="000000"/>
                </a:solidFill>
              </a:rPr>
              <a:t>, среднее и дисперсия считаются как в тренировке, так и в тесте.</a:t>
            </a:r>
            <a:endParaRPr lang="ru-RU" altLang="ru-RU" b="1" dirty="0">
              <a:solidFill>
                <a:srgbClr val="000000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b="1" dirty="0" err="1">
                <a:solidFill>
                  <a:srgbClr val="000000"/>
                </a:solidFill>
              </a:rPr>
              <a:t>Экземплярная</a:t>
            </a:r>
            <a:r>
              <a:rPr lang="ru-RU" altLang="ru-RU" b="1" dirty="0">
                <a:solidFill>
                  <a:srgbClr val="000000"/>
                </a:solidFill>
              </a:rPr>
              <a:t> нормализация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en-US" altLang="ru-RU" dirty="0">
                <a:solidFill>
                  <a:srgbClr val="000000"/>
                </a:solidFill>
              </a:rPr>
              <a:t>(</a:t>
            </a:r>
            <a:r>
              <a:rPr lang="en-US" altLang="ru-RU" b="1" dirty="0">
                <a:solidFill>
                  <a:srgbClr val="000000"/>
                </a:solidFill>
              </a:rPr>
              <a:t>Instance Norm</a:t>
            </a:r>
            <a:r>
              <a:rPr lang="en-US" altLang="ru-RU" dirty="0">
                <a:solidFill>
                  <a:srgbClr val="000000"/>
                </a:solidFill>
              </a:rPr>
              <a:t>)</a:t>
            </a:r>
            <a:r>
              <a:rPr lang="ru-RU" altLang="ru-RU" dirty="0">
                <a:solidFill>
                  <a:srgbClr val="000000"/>
                </a:solidFill>
              </a:rPr>
              <a:t>:</a:t>
            </a:r>
            <a:r>
              <a:rPr lang="ru-RU" altLang="ru-RU" b="1" dirty="0">
                <a:solidFill>
                  <a:srgbClr val="000000"/>
                </a:solidFill>
              </a:rPr>
              <a:t> – </a:t>
            </a:r>
            <a:r>
              <a:rPr lang="ru-RU" altLang="ru-RU" dirty="0">
                <a:solidFill>
                  <a:srgbClr val="000000"/>
                </a:solidFill>
              </a:rPr>
              <a:t>используют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dirty="0">
                <a:solidFill>
                  <a:srgbClr val="000000"/>
                </a:solidFill>
              </a:rPr>
              <a:t>в некоторых сетях переноса стиля</a:t>
            </a:r>
            <a:r>
              <a:rPr lang="ru-RU" altLang="ru-RU" b="1" dirty="0">
                <a:solidFill>
                  <a:srgbClr val="000000"/>
                </a:solidFill>
              </a:rPr>
              <a:t>, </a:t>
            </a:r>
            <a:r>
              <a:rPr lang="ru-RU" altLang="ru-RU" dirty="0">
                <a:solidFill>
                  <a:srgbClr val="000000"/>
                </a:solidFill>
              </a:rPr>
              <a:t>нормализация вдоль осей изображения (H,W), на тесте как </a:t>
            </a:r>
            <a:r>
              <a:rPr lang="ru-RU" altLang="ru-RU" dirty="0" err="1">
                <a:solidFill>
                  <a:srgbClr val="000000"/>
                </a:solidFill>
              </a:rPr>
              <a:t>батч</a:t>
            </a:r>
            <a:r>
              <a:rPr lang="ru-RU" altLang="ru-RU" dirty="0">
                <a:solidFill>
                  <a:srgbClr val="000000"/>
                </a:solidFill>
              </a:rPr>
              <a:t>-норм. смысл  такой же как от </a:t>
            </a:r>
            <a:r>
              <a:rPr lang="ru-RU" altLang="ru-RU" dirty="0" err="1">
                <a:solidFill>
                  <a:srgbClr val="000000"/>
                </a:solidFill>
              </a:rPr>
              <a:t>автоконтраста</a:t>
            </a:r>
            <a:r>
              <a:rPr lang="ru-RU" altLang="ru-RU" dirty="0">
                <a:solidFill>
                  <a:srgbClr val="000000"/>
                </a:solidFill>
              </a:rPr>
              <a:t>. </a:t>
            </a:r>
            <a:endParaRPr lang="ru-RU" altLang="ru-RU" b="1" dirty="0">
              <a:solidFill>
                <a:srgbClr val="000000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b="1" dirty="0">
                <a:solidFill>
                  <a:srgbClr val="000000"/>
                </a:solidFill>
              </a:rPr>
              <a:t>Групповая нормализация</a:t>
            </a:r>
            <a:r>
              <a:rPr lang="en-US" altLang="ru-RU" b="1" dirty="0">
                <a:solidFill>
                  <a:srgbClr val="000000"/>
                </a:solidFill>
              </a:rPr>
              <a:t> </a:t>
            </a:r>
            <a:r>
              <a:rPr lang="en-US" altLang="ru-RU" dirty="0">
                <a:solidFill>
                  <a:srgbClr val="000000"/>
                </a:solidFill>
              </a:rPr>
              <a:t>(</a:t>
            </a:r>
            <a:r>
              <a:rPr lang="en-US" altLang="ru-RU" b="1" dirty="0">
                <a:solidFill>
                  <a:srgbClr val="000000"/>
                </a:solidFill>
              </a:rPr>
              <a:t>Group Norm</a:t>
            </a:r>
            <a:r>
              <a:rPr lang="en-US" altLang="ru-RU" dirty="0">
                <a:solidFill>
                  <a:srgbClr val="000000"/>
                </a:solidFill>
              </a:rPr>
              <a:t>) </a:t>
            </a:r>
            <a:r>
              <a:rPr lang="ru-RU" altLang="ru-RU" dirty="0">
                <a:solidFill>
                  <a:srgbClr val="000000"/>
                </a:solidFill>
              </a:rPr>
              <a:t>: нормализация по несколько экземпляров каждого слоя, в остальном как нормализация слоя. Предложена как альтернатива </a:t>
            </a:r>
            <a:r>
              <a:rPr lang="ru-RU" altLang="ru-RU" dirty="0" err="1">
                <a:solidFill>
                  <a:srgbClr val="000000"/>
                </a:solidFill>
              </a:rPr>
              <a:t>батч</a:t>
            </a:r>
            <a:r>
              <a:rPr lang="ru-RU" altLang="ru-RU" dirty="0">
                <a:solidFill>
                  <a:srgbClr val="000000"/>
                </a:solidFill>
              </a:rPr>
              <a:t>-норме для маленьких выборок.</a:t>
            </a:r>
            <a:endParaRPr lang="ru-RU" altLang="ru-RU" b="1" dirty="0">
              <a:solidFill>
                <a:srgbClr val="000000"/>
              </a:solidFill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b="1" dirty="0">
                <a:solidFill>
                  <a:srgbClr val="000000"/>
                </a:solidFill>
              </a:rPr>
              <a:t>Переключаемая норма</a:t>
            </a:r>
            <a:r>
              <a:rPr lang="en-US" altLang="ru-RU" b="1" dirty="0">
                <a:solidFill>
                  <a:srgbClr val="000000"/>
                </a:solidFill>
              </a:rPr>
              <a:t> (Switch Norm</a:t>
            </a:r>
            <a:r>
              <a:rPr lang="en-US" altLang="ru-RU" dirty="0">
                <a:solidFill>
                  <a:srgbClr val="000000"/>
                </a:solidFill>
              </a:rPr>
              <a:t>)</a:t>
            </a:r>
            <a:r>
              <a:rPr lang="ru-RU" altLang="ru-RU" dirty="0">
                <a:solidFill>
                  <a:srgbClr val="000000"/>
                </a:solidFill>
              </a:rPr>
              <a:t>: комбинация других типов (</a:t>
            </a:r>
            <a:r>
              <a:rPr lang="ru-RU" altLang="ru-RU" dirty="0" err="1">
                <a:solidFill>
                  <a:srgbClr val="000000"/>
                </a:solidFill>
              </a:rPr>
              <a:t>напр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батч</a:t>
            </a:r>
            <a:r>
              <a:rPr lang="ru-RU" altLang="ru-RU" dirty="0">
                <a:solidFill>
                  <a:srgbClr val="000000"/>
                </a:solidFill>
              </a:rPr>
              <a:t> и слой)</a:t>
            </a:r>
            <a:r>
              <a:rPr lang="en-US" altLang="ru-RU" dirty="0">
                <a:solidFill>
                  <a:srgbClr val="000000"/>
                </a:solidFill>
              </a:rPr>
              <a:t>.</a:t>
            </a:r>
            <a:endParaRPr lang="ru-RU" altLang="ru-RU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3" y="3679205"/>
            <a:ext cx="8666445" cy="2336627"/>
          </a:xfrm>
          <a:prstGeom prst="rect">
            <a:avLst/>
          </a:prstGeom>
        </p:spPr>
      </p:pic>
      <p:sp>
        <p:nvSpPr>
          <p:cNvPr id="13" name="AutoShape 5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420" y="3682585"/>
            <a:ext cx="26193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8169" y="202756"/>
            <a:ext cx="10515600" cy="668916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Методы нормализации весовых параметров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6193" y="726393"/>
            <a:ext cx="11579551" cy="572568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ru-RU" altLang="ru-RU" sz="2000" dirty="0">
                <a:cs typeface="Times New Roman" panose="02020603050405020304" pitchFamily="18" charset="0"/>
              </a:rPr>
              <a:t/>
            </a:r>
            <a:br>
              <a:rPr lang="ru-RU" altLang="ru-RU" sz="2000" dirty="0">
                <a:cs typeface="Times New Roman" panose="02020603050405020304" pitchFamily="18" charset="0"/>
              </a:rPr>
            </a:br>
            <a:endParaRPr lang="en-US" altLang="ru-RU" sz="2000" dirty="0"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ru-RU" altLang="ru-RU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316193" y="871672"/>
                <a:ext cx="11112382" cy="4029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b="1" dirty="0">
                    <a:solidFill>
                      <a:srgbClr val="000000"/>
                    </a:solidFill>
                  </a:rPr>
                  <a:t>Иногда лучше нормализовать весовые параметры, чем данные</a:t>
                </a:r>
                <a:r>
                  <a:rPr lang="ru-RU" altLang="ru-RU" b="1" dirty="0">
                    <a:solidFill>
                      <a:srgbClr val="000000"/>
                    </a:solidFill>
                  </a:rPr>
                  <a:t>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1000" b="1" dirty="0">
                  <a:solidFill>
                    <a:srgbClr val="000000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Могут быть такие вариант как для данных: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батч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норм, слой, группа и экземпляр, но по весовым параметрам.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  <a:buFontTx/>
                  <a:buChar char="•"/>
                </a:pPr>
                <a:endParaRPr lang="ru-RU" altLang="ru-RU" sz="1100" dirty="0">
                  <a:solidFill>
                    <a:srgbClr val="000000"/>
                  </a:solidFill>
                </a:endParaRPr>
              </a:p>
              <a:p>
                <a:pPr marL="342900" lvl="0" indent="-34290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b="1" dirty="0">
                    <a:solidFill>
                      <a:srgbClr val="000000"/>
                    </a:solidFill>
                  </a:rPr>
                  <a:t>Стандартизация весов:</a:t>
                </a:r>
              </a:p>
              <a:p>
                <a:pPr lvl="0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ru-R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0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ru-RU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ru-R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ru-RU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ru-RU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ru-R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ru-RU" altLang="ru-RU" sz="2000" dirty="0">
                            <a:solidFill>
                              <a:srgbClr val="000000"/>
                            </a:solidFill>
                          </a:rPr>
                          <m:t> </m:t>
                        </m:r>
                      </m:den>
                    </m:f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ru-RU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ru-RU" sz="2000" b="1" dirty="0">
                  <a:solidFill>
                    <a:srgbClr val="000000"/>
                  </a:solidFill>
                </a:endParaRPr>
              </a:p>
              <a:p>
                <a:pPr marL="285750" lvl="0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b="1" dirty="0">
                    <a:solidFill>
                      <a:srgbClr val="000000"/>
                    </a:solidFill>
                  </a:rPr>
                  <a:t>Спектральная нормализация – </a:t>
                </a:r>
                <a:r>
                  <a:rPr lang="en-US" altLang="ru-RU" sz="2000" b="1" dirty="0" err="1">
                    <a:solidFill>
                      <a:srgbClr val="000000"/>
                    </a:solidFill>
                  </a:rPr>
                  <a:t>denoisng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,</a:t>
                </a:r>
              </a:p>
              <a:p>
                <a:pPr marL="742950" lvl="1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b="1" dirty="0">
                    <a:solidFill>
                      <a:srgbClr val="000000"/>
                    </a:solidFill>
                  </a:rPr>
                  <a:t>Разложение весовых параметров по </a:t>
                </a:r>
                <a:r>
                  <a:rPr lang="en-US" altLang="ru-RU" sz="2000" b="1" dirty="0">
                    <a:solidFill>
                      <a:srgbClr val="000000"/>
                    </a:solidFill>
                  </a:rPr>
                  <a:t>SVD 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или </a:t>
                </a:r>
                <a:r>
                  <a:rPr lang="en-US" altLang="ru-RU" sz="2000" b="1" dirty="0">
                    <a:solidFill>
                      <a:srgbClr val="000000"/>
                    </a:solidFill>
                  </a:rPr>
                  <a:t>EV 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и их фильтрация.</a:t>
                </a:r>
                <a:endParaRPr lang="en-US" altLang="ru-RU" sz="2000" b="1" dirty="0">
                  <a:solidFill>
                    <a:srgbClr val="000000"/>
                  </a:solidFill>
                </a:endParaRPr>
              </a:p>
              <a:p>
                <a:pPr marL="1200150" lvl="2" indent="-285750" eaLnBrk="0" fontAlgn="base" hangingPunct="0">
                  <a:spcBef>
                    <a:spcPts val="3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Это работает как метод восстановление после </a:t>
                </a:r>
                <a:r>
                  <a:rPr lang="en-US" altLang="ru-RU" sz="2000" dirty="0">
                    <a:solidFill>
                      <a:srgbClr val="000000"/>
                    </a:solidFill>
                  </a:rPr>
                  <a:t/>
                </a:r>
                <a:br>
                  <a:rPr lang="en-US" altLang="ru-RU" sz="2000" dirty="0">
                    <a:solidFill>
                      <a:srgbClr val="000000"/>
                    </a:solidFill>
                  </a:rPr>
                </a:br>
                <a:r>
                  <a:rPr lang="ru-RU" altLang="ru-RU" sz="2000" dirty="0">
                    <a:solidFill>
                      <a:srgbClr val="000000"/>
                    </a:solidFill>
                  </a:rPr>
                  <a:t>метода главных компонент </a:t>
                </a:r>
                <a:r>
                  <a:rPr lang="en-US" altLang="ru-RU" sz="2000" dirty="0">
                    <a:solidFill>
                      <a:srgbClr val="000000"/>
                    </a:solidFill>
                  </a:rPr>
                  <a:t>(PCA)</a:t>
                </a:r>
              </a:p>
              <a:p>
                <a:pPr lvl="1" eaLnBrk="0" fontAlgn="base" hangingPunct="0">
                  <a:spcBef>
                    <a:spcPts val="300"/>
                  </a:spcBef>
                  <a:spcAft>
                    <a:spcPct val="0"/>
                  </a:spcAft>
                </a:pPr>
                <a:endParaRPr lang="ru-RU" alt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3" y="871672"/>
                <a:ext cx="11112382" cy="4029758"/>
              </a:xfrm>
              <a:prstGeom prst="rect">
                <a:avLst/>
              </a:prstGeom>
              <a:blipFill>
                <a:blip r:embed="rId2"/>
                <a:stretch>
                  <a:fillRect l="-456" t="-9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GroupNorm + WS | Papers With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9" t="14795" b="17483"/>
          <a:stretch/>
        </p:blipFill>
        <p:spPr bwMode="auto">
          <a:xfrm>
            <a:off x="8068019" y="3284220"/>
            <a:ext cx="3635445" cy="30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6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Проблема деградации глубокой сети</a:t>
            </a:r>
            <a:endParaRPr lang="en-US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56EDB5-3C51-40C9-9346-A8BE5FB3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44" y="1290306"/>
            <a:ext cx="11545035" cy="4799293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b="1" dirty="0"/>
              <a:t>Проблема деградации глубокой сети – </a:t>
            </a:r>
            <a:r>
              <a:rPr lang="ru-RU" altLang="en-US" sz="2200" dirty="0"/>
              <a:t>на практике увеличение числа параметров и числа слоев выше некоторого порога </a:t>
            </a:r>
            <a:r>
              <a:rPr lang="en-US" altLang="en-US" sz="2200" dirty="0" err="1"/>
              <a:t>может</a:t>
            </a:r>
            <a:r>
              <a:rPr lang="ru-RU" altLang="en-US" sz="2200" dirty="0"/>
              <a:t> приводить к снижению точности работы сети.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/>
              <a:t>Даже если использовать регуляризацию и прочие методы. </a:t>
            </a:r>
          </a:p>
          <a:p>
            <a:pPr lvl="2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200" dirty="0"/>
              <a:t>из за того, что слои могут иметь вымытый градиент и прочие проблемы обучения.</a:t>
            </a:r>
            <a:endParaRPr lang="en-US" alt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1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02583-586D-4D4F-A594-951660B3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30" y="277906"/>
            <a:ext cx="10601770" cy="751448"/>
          </a:xfrm>
        </p:spPr>
        <p:txBody>
          <a:bodyPr>
            <a:normAutofit/>
          </a:bodyPr>
          <a:lstStyle/>
          <a:p>
            <a:r>
              <a:rPr lang="ru-RU" altLang="en-US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Проблема деградации глубокой сети</a:t>
            </a:r>
            <a:endParaRPr lang="en-US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</p:spPr>
            <p:txBody>
              <a:bodyPr>
                <a:normAutofit/>
              </a:bodyPr>
              <a:lstStyle/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Проблему деградации глубокой сети можно решить если добавляемые слои, в худшем случае просто скопируют поведение предыдущих слоев.</a:t>
                </a:r>
              </a:p>
              <a:p>
                <a:pPr lvl="1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То есть использованием тождественных слоев вида</a:t>
                </a:r>
              </a:p>
              <a:p>
                <a:pPr lvl="2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dirty="0">
                        <a:solidFill>
                          <a:srgbClr val="0F2B5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altLang="en-US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marL="1636713" lvl="5" indent="-265113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Однако, реализация впрямую в не даст роста точности.</a:t>
                </a:r>
                <a:endParaRPr lang="en-US" altLang="en-US" sz="2000" dirty="0">
                  <a:solidFill>
                    <a:srgbClr val="0F2B5E"/>
                  </a:solidFill>
                  <a:latin typeface="Mont Regular" panose="00000700000000000000" pitchFamily="2" charset="0"/>
                </a:endParaRPr>
              </a:p>
              <a:p>
                <a:pPr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Решение этой проблемы – использование параллельно тождественного и </a:t>
                </a:r>
                <a:r>
                  <a:rPr lang="ru-RU" altLang="en-US" sz="2000" dirty="0" err="1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сверточного</a:t>
                </a:r>
                <a:r>
                  <a:rPr lang="ru-RU" altLang="en-US" sz="2000" dirty="0">
                    <a:solidFill>
                      <a:srgbClr val="0F2B5E"/>
                    </a:solidFill>
                    <a:latin typeface="Mont Regular" panose="00000700000000000000" pitchFamily="2" charset="0"/>
                  </a:rPr>
                  <a:t> слоев.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56EDB5-3C51-40C9-9346-A8BE5FB33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44" y="1290306"/>
                <a:ext cx="11545035" cy="4799293"/>
              </a:xfrm>
              <a:blipFill>
                <a:blip r:embed="rId2"/>
                <a:stretch>
                  <a:fillRect l="-440" t="-792" r="-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978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E8378-35B4-48C4-A848-B95DB670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765" cy="879059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F2B5E"/>
                </a:solidFill>
                <a:latin typeface="Mont " pitchFamily="2" charset="0"/>
                <a:cs typeface="+mn-cs"/>
              </a:rPr>
              <a:t>Остаточные связи</a:t>
            </a:r>
            <a:endParaRPr lang="en-US" sz="4000" dirty="0">
              <a:solidFill>
                <a:srgbClr val="0F2B5E"/>
              </a:solidFill>
              <a:latin typeface="Mont " pitchFamily="2" charset="0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A939E4-538A-4365-973E-CE63E6876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2" y="1105508"/>
            <a:ext cx="11565131" cy="5602941"/>
          </a:xfrm>
        </p:spPr>
        <p:txBody>
          <a:bodyPr>
            <a:norm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Решение этой проблемы – использование параллельно тождественного и </a:t>
            </a:r>
            <a:r>
              <a:rPr lang="ru-RU" alt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сверточного</a:t>
            </a:r>
            <a:r>
              <a:rPr lang="ru-RU" altLang="en-US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слоев.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>
                <a:solidFill>
                  <a:srgbClr val="0F2B5E"/>
                </a:solidFill>
                <a:latin typeface="Mont Regular" panose="00000700000000000000" pitchFamily="2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en-US" sz="2000" dirty="0"/>
              <a:t> </a:t>
            </a:r>
            <a:endParaRPr lang="en-US" sz="1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8" y="1768322"/>
            <a:ext cx="11621177" cy="4102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9443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79268" y="1804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Структура  Нейронной Сети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10632555" y="2280349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3086981" y="3034468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97591" y="1775282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3713908" y="2608349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97590" y="3731280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97590" y="5490376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2443249" y="6408799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6464757" y="6211453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Скрытый Слой</a:t>
            </a:r>
            <a:r>
              <a:rPr lang="en-US" sz="2800" dirty="0"/>
              <a:t>(-</a:t>
            </a:r>
            <a:r>
              <a:rPr lang="ru-RU" sz="2800" dirty="0"/>
              <a:t>и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9337204" y="5412968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Выходной Слой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6570132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8302746" y="160247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10469909" y="179870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38736" t="7623" r="26966" b="21458"/>
          <a:stretch/>
        </p:blipFill>
        <p:spPr>
          <a:xfrm>
            <a:off x="4690147" y="752078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4452305" y="715533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6719207" y="2064105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8616858" y="2023928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10528357" y="2388121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75893"/>
              </p:ext>
            </p:extLst>
          </p:nvPr>
        </p:nvGraphicFramePr>
        <p:xfrm>
          <a:off x="115190" y="2064105"/>
          <a:ext cx="2729440" cy="2965670"/>
        </p:xfrm>
        <a:graphic>
          <a:graphicData uri="http://schemas.openxmlformats.org/drawingml/2006/table">
            <a:tbl>
              <a:tblPr/>
              <a:tblGrid>
                <a:gridCol w="272944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272944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965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1123950" y="150070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2892865" y="388121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2844630" y="1003616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844630" y="5029775"/>
            <a:ext cx="895596" cy="137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3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8" grpId="0"/>
      <p:bldP spid="101" grpId="0"/>
      <p:bldP spid="102" grpId="0"/>
      <p:bldP spid="103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5678" y="360781"/>
            <a:ext cx="8229600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3600" dirty="0">
                <a:solidFill>
                  <a:srgbClr val="0F2B5E"/>
                </a:solidFill>
                <a:latin typeface="Mont SemiBold Italic"/>
                <a:cs typeface="+mn-cs"/>
              </a:rPr>
              <a:t>Многослойным перцептрон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5" y="764704"/>
            <a:ext cx="11449050" cy="5544616"/>
          </a:xfrm>
        </p:spPr>
        <p:txBody>
          <a:bodyPr>
            <a:noAutofit/>
          </a:bodyPr>
          <a:lstStyle/>
          <a:p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Перцептрон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Румельхарта</a:t>
            </a:r>
            <a:endParaRPr lang="ru-RU"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 lvl="1"/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Все веса обучаются алгоритмом </a:t>
            </a:r>
            <a:r>
              <a:rPr lang="ru-RU" sz="2000" dirty="0">
                <a:solidFill>
                  <a:srgbClr val="C0003A"/>
                </a:solidFill>
                <a:latin typeface="Mont Regular" panose="00000700000000000000" pitchFamily="2" charset="0"/>
              </a:rPr>
              <a:t>обратного распространения ошибки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, </a:t>
            </a:r>
          </a:p>
          <a:p>
            <a:pPr lvl="1"/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увеличение слоев (больше трех) – для уменьшения числа параметров в каждом слое.</a:t>
            </a:r>
          </a:p>
          <a:p>
            <a:pPr lvl="1"/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Использование нелинейной функции активации.</a:t>
            </a:r>
          </a:p>
          <a:p>
            <a:pPr lvl="1"/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произвольная архитектура связей (в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т.ч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., и </a:t>
            </a:r>
            <a:r>
              <a:rPr lang="ru-RU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полносвязные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 сети).</a:t>
            </a:r>
          </a:p>
          <a:p>
            <a:pPr lvl="1"/>
            <a:endParaRPr lang="ru-RU" sz="2000" dirty="0"/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30" y="2891781"/>
            <a:ext cx="7680920" cy="364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346050"/>
          </a:xfrm>
        </p:spPr>
        <p:txBody>
          <a:bodyPr>
            <a:noAutofit/>
          </a:bodyPr>
          <a:lstStyle/>
          <a:p>
            <a:r>
              <a:rPr lang="ru-RU" sz="2000" dirty="0"/>
              <a:t> </a:t>
            </a:r>
            <a:r>
              <a:rPr lang="ru-RU" sz="2400" b="1" dirty="0"/>
              <a:t>Многослойным </a:t>
            </a:r>
            <a:r>
              <a:rPr lang="ru-RU" sz="2400" b="1" dirty="0" err="1"/>
              <a:t>перцептрон</a:t>
            </a:r>
            <a:r>
              <a:rPr lang="ru-RU" sz="2400" b="1" dirty="0"/>
              <a:t> по </a:t>
            </a:r>
            <a:r>
              <a:rPr lang="ru-RU" sz="2400" b="1" dirty="0" err="1"/>
              <a:t>Румельхарту</a:t>
            </a:r>
            <a:r>
              <a:rPr lang="ru-RU" sz="2400" b="1" dirty="0"/>
              <a:t> (MLP)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2875" y="764704"/>
            <a:ext cx="11601450" cy="5544616"/>
          </a:xfrm>
        </p:spPr>
        <p:txBody>
          <a:bodyPr>
            <a:noAutofit/>
          </a:bodyPr>
          <a:lstStyle/>
          <a:p>
            <a:r>
              <a:rPr lang="ru-RU" dirty="0" err="1">
                <a:solidFill>
                  <a:srgbClr val="0F2B5E"/>
                </a:solidFill>
              </a:rPr>
              <a:t>Перцептрон</a:t>
            </a:r>
            <a:r>
              <a:rPr lang="ru-RU" dirty="0">
                <a:solidFill>
                  <a:srgbClr val="0F2B5E"/>
                </a:solidFill>
              </a:rPr>
              <a:t> </a:t>
            </a:r>
            <a:r>
              <a:rPr lang="ru-RU" dirty="0" err="1">
                <a:solidFill>
                  <a:srgbClr val="0F2B5E"/>
                </a:solidFill>
              </a:rPr>
              <a:t>Румельхарта</a:t>
            </a:r>
            <a:endParaRPr lang="ru-RU" dirty="0">
              <a:solidFill>
                <a:srgbClr val="0F2B5E"/>
              </a:solidFill>
            </a:endParaRPr>
          </a:p>
          <a:p>
            <a:pPr lvl="1"/>
            <a:r>
              <a:rPr lang="ru-RU" sz="2800" dirty="0">
                <a:solidFill>
                  <a:srgbClr val="C00000"/>
                </a:solidFill>
              </a:rPr>
              <a:t>Функция ошибки </a:t>
            </a:r>
            <a:r>
              <a:rPr lang="ru-RU" sz="2800" dirty="0">
                <a:solidFill>
                  <a:srgbClr val="0F2B5E"/>
                </a:solidFill>
              </a:rPr>
              <a:t>- некоторая статистическая мера невязки между нужным и получаемым значением.</a:t>
            </a:r>
          </a:p>
          <a:p>
            <a:pPr lvl="1"/>
            <a:r>
              <a:rPr lang="ru-RU" sz="2800" dirty="0">
                <a:solidFill>
                  <a:srgbClr val="0F2B5E"/>
                </a:solidFill>
              </a:rPr>
              <a:t>Обучение до стабилизации весовых коэффициентов при обучении или прерывается ранее, чтобы избежать переобучения.</a:t>
            </a:r>
          </a:p>
          <a:p>
            <a:pPr lvl="1"/>
            <a:r>
              <a:rPr lang="ru-RU" sz="2800" dirty="0">
                <a:solidFill>
                  <a:srgbClr val="0F2B5E"/>
                </a:solidFill>
              </a:rPr>
              <a:t>преимущество улучшится способность к обобщению, то есть к правильным реакциям на стимулы которым </a:t>
            </a:r>
            <a:r>
              <a:rPr lang="ru-RU" sz="2800" dirty="0" err="1">
                <a:solidFill>
                  <a:srgbClr val="0F2B5E"/>
                </a:solidFill>
              </a:rPr>
              <a:t>перцептрон</a:t>
            </a:r>
            <a:r>
              <a:rPr lang="ru-RU" sz="2800" dirty="0">
                <a:solidFill>
                  <a:srgbClr val="0F2B5E"/>
                </a:solidFill>
              </a:rPr>
              <a:t> не обучался. </a:t>
            </a:r>
          </a:p>
        </p:txBody>
      </p:sp>
      <p:sp>
        <p:nvSpPr>
          <p:cNvPr id="4" name="AutoShape 2" descr="Image001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Image001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Image001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ÐÐ°ÑÑÐ¸Ð½ÐºÐ¸ Ð¿Ð¾ Ð·Ð°Ð¿ÑÐ¾ÑÑ ÐÐ½Ð¾Ð³Ð¾ÑÐ»Ð¾Ð¹Ð½ÑÐ¹ Ð¿ÐµÑÑÐµÐ¿ÑÑÐ¾Ð½ Ð ÑÐ¼ÐµÐ»ÑÑÐ°ÑÑÐ°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ÐÐ°ÑÑÐ¸Ð½ÐºÐ¸ Ð¿Ð¾ Ð·Ð°Ð¿ÑÐ¾ÑÑ ÐÐ½Ð¾Ð³Ð¾ÑÐ»Ð¾Ð¹Ð½ÑÐ¹ Ð¿ÐµÑÑÐµÐ¿ÑÑÐ¾Ð½ Ð ÑÐ¼ÐµÐ»ÑÑÐ°ÑÑ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17" y="3724363"/>
            <a:ext cx="5745207" cy="27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E071B04-70D0-4815-8537-9D038CE4B6B4}"/>
              </a:ext>
            </a:extLst>
          </p:cNvPr>
          <p:cNvGrpSpPr/>
          <p:nvPr/>
        </p:nvGrpSpPr>
        <p:grpSpPr>
          <a:xfrm>
            <a:off x="1010909" y="2157815"/>
            <a:ext cx="7130935" cy="4507329"/>
            <a:chOff x="689836" y="1471663"/>
            <a:chExt cx="7130935" cy="4507329"/>
          </a:xfrm>
        </p:grpSpPr>
        <p:sp>
          <p:nvSpPr>
            <p:cNvPr id="33" name="Дуга 32">
              <a:extLst>
                <a:ext uri="{FF2B5EF4-FFF2-40B4-BE49-F238E27FC236}">
                  <a16:creationId xmlns:a16="http://schemas.microsoft.com/office/drawing/2014/main" id="{E99ED001-B461-406F-9719-ADAABC0F51E8}"/>
                </a:ext>
              </a:extLst>
            </p:cNvPr>
            <p:cNvSpPr/>
            <p:nvPr/>
          </p:nvSpPr>
          <p:spPr>
            <a:xfrm rot="10800000">
              <a:off x="4371646" y="1471663"/>
              <a:ext cx="2332260" cy="3926080"/>
            </a:xfrm>
            <a:prstGeom prst="arc">
              <a:avLst>
                <a:gd name="adj1" fmla="val 10943344"/>
                <a:gd name="adj2" fmla="val 21569501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00000"/>
                </a:solidFill>
              </a:endParaRP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AF56B06-1AA6-46F2-9906-592F6C5CE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320" y="3452669"/>
              <a:ext cx="0" cy="2172909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FC51F5E-E771-4367-A71C-699C9DA577FB}"/>
                </a:ext>
              </a:extLst>
            </p:cNvPr>
            <p:cNvCxnSpPr>
              <a:cxnSpLocks/>
            </p:cNvCxnSpPr>
            <p:nvPr/>
          </p:nvCxnSpPr>
          <p:spPr>
            <a:xfrm>
              <a:off x="1274448" y="5613779"/>
              <a:ext cx="6393292" cy="0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1B3D82-E293-4B31-8A2E-B0BA188AD535}"/>
                </a:ext>
              </a:extLst>
            </p:cNvPr>
            <p:cNvSpPr txBox="1"/>
            <p:nvPr/>
          </p:nvSpPr>
          <p:spPr>
            <a:xfrm>
              <a:off x="689836" y="3429000"/>
              <a:ext cx="5500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err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4E2B0B-7141-49CD-91E9-5E0D27DE4172}"/>
                </a:ext>
              </a:extLst>
            </p:cNvPr>
            <p:cNvSpPr txBox="1"/>
            <p:nvPr/>
          </p:nvSpPr>
          <p:spPr>
            <a:xfrm>
              <a:off x="7465540" y="5198932"/>
              <a:ext cx="355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FF696-1B7B-4FE4-B366-15884F11511E}"/>
                </a:ext>
              </a:extLst>
            </p:cNvPr>
            <p:cNvSpPr txBox="1"/>
            <p:nvPr/>
          </p:nvSpPr>
          <p:spPr>
            <a:xfrm>
              <a:off x="1460213" y="3357690"/>
              <a:ext cx="2078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Mont Regular" panose="00000700000000000000" pitchFamily="2" charset="0"/>
                </a:rPr>
                <a:t>Направление роста скорости (градиент)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25296A-480F-4715-9131-343ACE524E13}"/>
                </a:ext>
              </a:extLst>
            </p:cNvPr>
            <p:cNvSpPr txBox="1"/>
            <p:nvPr/>
          </p:nvSpPr>
          <p:spPr>
            <a:xfrm>
              <a:off x="1460213" y="4425452"/>
              <a:ext cx="21149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Mont Regular" panose="00000700000000000000" pitchFamily="2" charset="0"/>
                </a:rPr>
                <a:t>Направление спуска (антиградиент)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A5A6BA-E7F4-49C7-B532-2E12130B430A}"/>
                </a:ext>
              </a:extLst>
            </p:cNvPr>
            <p:cNvSpPr txBox="1"/>
            <p:nvPr/>
          </p:nvSpPr>
          <p:spPr>
            <a:xfrm>
              <a:off x="4516105" y="3650442"/>
              <a:ext cx="1112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Большая скорость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DE874-DB78-4521-AA25-95773AAE531C}"/>
                </a:ext>
              </a:extLst>
            </p:cNvPr>
            <p:cNvSpPr txBox="1"/>
            <p:nvPr/>
          </p:nvSpPr>
          <p:spPr>
            <a:xfrm>
              <a:off x="4754577" y="4280790"/>
              <a:ext cx="1060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Средняя</a:t>
              </a:r>
            </a:p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скорость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341DC6-B777-40BE-8B13-3A4802B02180}"/>
                </a:ext>
              </a:extLst>
            </p:cNvPr>
            <p:cNvSpPr txBox="1"/>
            <p:nvPr/>
          </p:nvSpPr>
          <p:spPr>
            <a:xfrm>
              <a:off x="5150705" y="4789582"/>
              <a:ext cx="165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Низкая</a:t>
              </a:r>
            </a:p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скорость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B282A9-DE4E-4F4D-BF1F-AB6F88C33C99}"/>
                </a:ext>
              </a:extLst>
            </p:cNvPr>
            <p:cNvSpPr txBox="1"/>
            <p:nvPr/>
          </p:nvSpPr>
          <p:spPr>
            <a:xfrm>
              <a:off x="5297181" y="5640438"/>
              <a:ext cx="588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W*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DEEE0E13-6F71-4AE1-B60D-2A04402320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4247" y="3402175"/>
              <a:ext cx="163495" cy="692594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A88FCDC6-650F-429E-A847-9984D5AC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4448" y="5397744"/>
              <a:ext cx="4274385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BA2BBAB8-8DEA-483A-9745-A9D66745A2C5}"/>
                </a:ext>
              </a:extLst>
            </p:cNvPr>
            <p:cNvCxnSpPr>
              <a:cxnSpLocks/>
            </p:cNvCxnSpPr>
            <p:nvPr/>
          </p:nvCxnSpPr>
          <p:spPr>
            <a:xfrm>
              <a:off x="3423953" y="4442714"/>
              <a:ext cx="182124" cy="725671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0D6257B2-2886-4F73-94A2-C9A853BABC9D}"/>
                </a:ext>
              </a:extLst>
            </p:cNvPr>
            <p:cNvCxnSpPr>
              <a:cxnSpLocks/>
            </p:cNvCxnSpPr>
            <p:nvPr/>
          </p:nvCxnSpPr>
          <p:spPr>
            <a:xfrm>
              <a:off x="5548833" y="5397744"/>
              <a:ext cx="0" cy="230024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E96A10A-6136-474D-8EAB-9CAE7F645FDA}"/>
                </a:ext>
              </a:extLst>
            </p:cNvPr>
            <p:cNvSpPr txBox="1"/>
            <p:nvPr/>
          </p:nvSpPr>
          <p:spPr>
            <a:xfrm>
              <a:off x="5838326" y="3440871"/>
              <a:ext cx="847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err</a:t>
              </a:r>
              <a:r>
                <a:rPr lang="ru-RU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(</a:t>
              </a:r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w)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D0458017-D102-45B0-8D73-4D2F719EF953}"/>
                </a:ext>
              </a:extLst>
            </p:cNvPr>
            <p:cNvCxnSpPr>
              <a:cxnSpLocks/>
            </p:cNvCxnSpPr>
            <p:nvPr/>
          </p:nvCxnSpPr>
          <p:spPr>
            <a:xfrm>
              <a:off x="4289832" y="3322743"/>
              <a:ext cx="177078" cy="1080083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40205565-168C-4449-A67F-75CE54EEA354}"/>
                </a:ext>
              </a:extLst>
            </p:cNvPr>
            <p:cNvCxnSpPr>
              <a:cxnSpLocks/>
            </p:cNvCxnSpPr>
            <p:nvPr/>
          </p:nvCxnSpPr>
          <p:spPr>
            <a:xfrm>
              <a:off x="4954661" y="5197239"/>
              <a:ext cx="454640" cy="229194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1D8D259A-C91F-49DF-AEE3-AD027902A5A5}"/>
                </a:ext>
              </a:extLst>
            </p:cNvPr>
            <p:cNvSpPr/>
            <p:nvPr/>
          </p:nvSpPr>
          <p:spPr>
            <a:xfrm>
              <a:off x="4348490" y="3831911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6270F157-49CA-4347-A09D-6372CE5B0CE4}"/>
                </a:ext>
              </a:extLst>
            </p:cNvPr>
            <p:cNvCxnSpPr>
              <a:cxnSpLocks/>
            </p:cNvCxnSpPr>
            <p:nvPr/>
          </p:nvCxnSpPr>
          <p:spPr>
            <a:xfrm>
              <a:off x="4560738" y="4661981"/>
              <a:ext cx="544741" cy="718783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9F2D631B-56FB-4E58-B17E-4F61CD5EE6B0}"/>
                </a:ext>
              </a:extLst>
            </p:cNvPr>
            <p:cNvSpPr/>
            <p:nvPr/>
          </p:nvSpPr>
          <p:spPr>
            <a:xfrm>
              <a:off x="4722920" y="4910227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BE1CEB9B-88E2-4CB7-83B3-17E6211479B2}"/>
                </a:ext>
              </a:extLst>
            </p:cNvPr>
            <p:cNvSpPr/>
            <p:nvPr/>
          </p:nvSpPr>
          <p:spPr>
            <a:xfrm>
              <a:off x="5128070" y="5242578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0E841-805B-43F6-BA72-61137CA6E218}"/>
                  </a:ext>
                </a:extLst>
              </p:cNvPr>
              <p:cNvSpPr txBox="1"/>
              <p:nvPr/>
            </p:nvSpPr>
            <p:spPr>
              <a:xfrm>
                <a:off x="8099331" y="4575769"/>
                <a:ext cx="4056448" cy="1121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algn="ctr">
                  <a:spcAft>
                    <a:spcPts val="600"/>
                  </a:spcAft>
                  <a:buNone/>
                  <a:tabLst>
                    <a:tab pos="4508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2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ar-AE" sz="2200" i="1">
                          <a:solidFill>
                            <a:srgbClr val="0F2B5E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ar-AE" sz="2200" i="1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ar-AE" sz="2200" i="1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ar-AE" sz="2200" i="1">
                          <a:solidFill>
                            <a:srgbClr val="0F2B5E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ar-AE" sz="2200" i="1">
                          <a:solidFill>
                            <a:srgbClr val="0F2B5E"/>
                          </a:solidFill>
                          <a:latin typeface="Cambria Math"/>
                          <a:ea typeface="Cambria Math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𝑁</m:t>
                          </m:r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0F2B5E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p>
                        <m:e>
                          <m:r>
                            <a:rPr lang="ar-AE" sz="2200" i="0">
                              <a:solidFill>
                                <a:srgbClr val="0F2B5E"/>
                              </a:solidFill>
                              <a:latin typeface="Cambria Math"/>
                              <a:ea typeface="Cambria Math"/>
                            </a:rPr>
                            <m:t>𝛻</m:t>
                          </m:r>
                          <m:sSub>
                            <m:sSubPr>
                              <m:ctrlPr>
                                <a:rPr lang="ru-RU" sz="22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2200" i="1">
                                  <a:solidFill>
                                    <a:srgbClr val="0F2B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  <m: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ar-AE" sz="2200" i="1">
                                      <a:solidFill>
                                        <a:srgbClr val="0F2B5E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2200" dirty="0">
                  <a:latin typeface="Mont Regular" panose="000007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0E841-805B-43F6-BA72-61137CA6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331" y="4575769"/>
                <a:ext cx="4056448" cy="1121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3BF3398-8DEF-474D-AEAB-A23E0BF5BE21}"/>
              </a:ext>
            </a:extLst>
          </p:cNvPr>
          <p:cNvSpPr txBox="1"/>
          <p:nvPr/>
        </p:nvSpPr>
        <p:spPr>
          <a:xfrm>
            <a:off x="639691" y="1021353"/>
            <a:ext cx="11252895" cy="2546063"/>
          </a:xfrm>
          <a:prstGeom prst="rect">
            <a:avLst/>
          </a:prstGeom>
          <a:noFill/>
        </p:spPr>
        <p:txBody>
          <a:bodyPr wrap="square" lIns="144000" tIns="72000" rIns="144000" bIns="72000">
            <a:spAutoFit/>
          </a:bodyPr>
          <a:lstStyle/>
          <a:p>
            <a:pPr marL="0" lvl="1">
              <a:spcAft>
                <a:spcPts val="1200"/>
              </a:spcAft>
              <a:tabLst>
                <a:tab pos="450850" algn="l"/>
              </a:tabLst>
              <a:defRPr/>
            </a:pPr>
            <a:r>
              <a:rPr lang="ru-RU" sz="2800" dirty="0">
                <a:solidFill>
                  <a:srgbClr val="0F2B5E"/>
                </a:solidFill>
              </a:rPr>
              <a:t>Практически все алгоритмы обучения современных нейронных сетей – </a:t>
            </a:r>
            <a:r>
              <a:rPr lang="ru-RU" sz="2800" dirty="0">
                <a:solidFill>
                  <a:srgbClr val="C00000"/>
                </a:solidFill>
              </a:rPr>
              <a:t>модификации градиентного спуска</a:t>
            </a:r>
            <a:r>
              <a:rPr lang="ru-RU" sz="2800" dirty="0">
                <a:solidFill>
                  <a:srgbClr val="0F2B5E"/>
                </a:solidFill>
              </a:rPr>
              <a:t>.</a:t>
            </a:r>
          </a:p>
          <a:p>
            <a:pPr marL="0" lvl="1">
              <a:spcAft>
                <a:spcPts val="1200"/>
              </a:spcAft>
              <a:tabLst>
                <a:tab pos="450850" algn="l"/>
              </a:tabLst>
              <a:defRPr/>
            </a:pPr>
            <a:r>
              <a:rPr lang="ru-RU" sz="2800" dirty="0">
                <a:solidFill>
                  <a:srgbClr val="C00000"/>
                </a:solidFill>
              </a:rPr>
              <a:t>Метод обратного распространения ошибки </a:t>
            </a:r>
            <a:r>
              <a:rPr lang="ru-RU" sz="2800" dirty="0">
                <a:solidFill>
                  <a:srgbClr val="0F2B5E"/>
                </a:solidFill>
              </a:rPr>
              <a:t>–  это многоступенчатая (послойная) реализация метода градиентного спуска.</a:t>
            </a:r>
          </a:p>
          <a:p>
            <a:pPr marL="0" lvl="1">
              <a:spcAft>
                <a:spcPts val="600"/>
              </a:spcAft>
              <a:tabLst>
                <a:tab pos="450850" algn="l"/>
              </a:tabLst>
              <a:defRPr/>
            </a:pPr>
            <a:r>
              <a:rPr lang="ru-RU" sz="2400" b="1" dirty="0">
                <a:solidFill>
                  <a:srgbClr val="C0003A"/>
                </a:solidFill>
                <a:latin typeface="Mont SemiBold" pitchFamily="2" charset="0"/>
              </a:rPr>
              <a:t>Правило обновления весов в нейронных сетях</a:t>
            </a:r>
          </a:p>
        </p:txBody>
      </p:sp>
      <p:sp>
        <p:nvSpPr>
          <p:cNvPr id="32" name="Google Shape;260;p50">
            <a:extLst>
              <a:ext uri="{FF2B5EF4-FFF2-40B4-BE49-F238E27FC236}">
                <a16:creationId xmlns:a16="http://schemas.microsoft.com/office/drawing/2014/main" id="{F49E055D-21C0-4F25-AA63-D5853CA47303}"/>
              </a:ext>
            </a:extLst>
          </p:cNvPr>
          <p:cNvSpPr txBox="1"/>
          <p:nvPr/>
        </p:nvSpPr>
        <p:spPr bwMode="auto">
          <a:xfrm>
            <a:off x="639691" y="275394"/>
            <a:ext cx="9482618" cy="60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1F3864"/>
              </a:buClr>
              <a:buSzPts val="1500"/>
              <a:defRPr/>
            </a:pPr>
            <a:r>
              <a:rPr lang="ru-RU" sz="3000" dirty="0">
                <a:solidFill>
                  <a:srgbClr val="0F2B5E"/>
                </a:solidFill>
                <a:latin typeface="Mont SemiBold Italic"/>
                <a:ea typeface="Jost"/>
              </a:rPr>
              <a:t>Метод обратного распространения ошибки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0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3BF3398-8DEF-474D-AEAB-A23E0BF5BE21}"/>
              </a:ext>
            </a:extLst>
          </p:cNvPr>
          <p:cNvSpPr txBox="1"/>
          <p:nvPr/>
        </p:nvSpPr>
        <p:spPr>
          <a:xfrm>
            <a:off x="639691" y="1021353"/>
            <a:ext cx="11252895" cy="884070"/>
          </a:xfrm>
          <a:prstGeom prst="rect">
            <a:avLst/>
          </a:prstGeom>
          <a:noFill/>
        </p:spPr>
        <p:txBody>
          <a:bodyPr wrap="square" lIns="144000" tIns="72000" rIns="144000" bIns="72000">
            <a:spAutoFit/>
          </a:bodyPr>
          <a:lstStyle/>
          <a:p>
            <a:pPr marL="0" lvl="1">
              <a:spcAft>
                <a:spcPts val="1200"/>
              </a:spcAft>
              <a:tabLst>
                <a:tab pos="450850" algn="l"/>
              </a:tabLst>
              <a:defRPr/>
            </a:pPr>
            <a:r>
              <a:rPr lang="ru-RU" sz="2400" dirty="0">
                <a:solidFill>
                  <a:srgbClr val="0F2B5E"/>
                </a:solidFill>
              </a:rPr>
              <a:t>На практике проблема обучения заключается в том, что оптимизация проводится по большему числу параметров, ошибка ведет себя не линейно</a:t>
            </a:r>
            <a:endParaRPr lang="ru-RU" sz="2000" b="1" dirty="0">
              <a:solidFill>
                <a:srgbClr val="C0003A"/>
              </a:solidFill>
              <a:latin typeface="Mont SemiBold" pitchFamily="2" charset="0"/>
            </a:endParaRPr>
          </a:p>
        </p:txBody>
      </p:sp>
      <p:sp>
        <p:nvSpPr>
          <p:cNvPr id="32" name="Google Shape;260;p50">
            <a:extLst>
              <a:ext uri="{FF2B5EF4-FFF2-40B4-BE49-F238E27FC236}">
                <a16:creationId xmlns:a16="http://schemas.microsoft.com/office/drawing/2014/main" id="{F49E055D-21C0-4F25-AA63-D5853CA47303}"/>
              </a:ext>
            </a:extLst>
          </p:cNvPr>
          <p:cNvSpPr txBox="1"/>
          <p:nvPr/>
        </p:nvSpPr>
        <p:spPr bwMode="auto">
          <a:xfrm>
            <a:off x="639691" y="275394"/>
            <a:ext cx="9482618" cy="606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1F3864"/>
              </a:buClr>
              <a:buSzPts val="1500"/>
              <a:defRPr/>
            </a:pPr>
            <a:r>
              <a:rPr lang="ru-RU" sz="3000" dirty="0">
                <a:solidFill>
                  <a:srgbClr val="0F2B5E"/>
                </a:solidFill>
                <a:latin typeface="Mont SemiBold Italic"/>
                <a:ea typeface="Jost"/>
              </a:rPr>
              <a:t>Метод обратного распространения ошибки</a:t>
            </a:r>
            <a:endParaRPr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E071B04-70D0-4815-8537-9D038CE4B6B4}"/>
              </a:ext>
            </a:extLst>
          </p:cNvPr>
          <p:cNvGrpSpPr/>
          <p:nvPr/>
        </p:nvGrpSpPr>
        <p:grpSpPr>
          <a:xfrm>
            <a:off x="400660" y="1586498"/>
            <a:ext cx="7130935" cy="4507329"/>
            <a:chOff x="689836" y="1471663"/>
            <a:chExt cx="7130935" cy="4507329"/>
          </a:xfrm>
        </p:grpSpPr>
        <p:sp>
          <p:nvSpPr>
            <p:cNvPr id="30" name="Дуга 29">
              <a:extLst>
                <a:ext uri="{FF2B5EF4-FFF2-40B4-BE49-F238E27FC236}">
                  <a16:creationId xmlns:a16="http://schemas.microsoft.com/office/drawing/2014/main" id="{E99ED001-B461-406F-9719-ADAABC0F51E8}"/>
                </a:ext>
              </a:extLst>
            </p:cNvPr>
            <p:cNvSpPr/>
            <p:nvPr/>
          </p:nvSpPr>
          <p:spPr>
            <a:xfrm rot="10800000">
              <a:off x="4371646" y="1471663"/>
              <a:ext cx="2332260" cy="3926080"/>
            </a:xfrm>
            <a:prstGeom prst="arc">
              <a:avLst>
                <a:gd name="adj1" fmla="val 10943344"/>
                <a:gd name="adj2" fmla="val 21569501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00000"/>
                </a:solidFill>
              </a:endParaRPr>
            </a:p>
          </p:txBody>
        </p: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6AF56B06-1AA6-46F2-9906-592F6C5CE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320" y="3452669"/>
              <a:ext cx="0" cy="2172909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3FC51F5E-E771-4367-A71C-699C9DA577FB}"/>
                </a:ext>
              </a:extLst>
            </p:cNvPr>
            <p:cNvCxnSpPr>
              <a:cxnSpLocks/>
            </p:cNvCxnSpPr>
            <p:nvPr/>
          </p:nvCxnSpPr>
          <p:spPr>
            <a:xfrm>
              <a:off x="1274448" y="5613779"/>
              <a:ext cx="6393292" cy="0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1B3D82-E293-4B31-8A2E-B0BA188AD535}"/>
                </a:ext>
              </a:extLst>
            </p:cNvPr>
            <p:cNvSpPr txBox="1"/>
            <p:nvPr/>
          </p:nvSpPr>
          <p:spPr>
            <a:xfrm>
              <a:off x="689836" y="3429000"/>
              <a:ext cx="5500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err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4E2B0B-7141-49CD-91E9-5E0D27DE4172}"/>
                </a:ext>
              </a:extLst>
            </p:cNvPr>
            <p:cNvSpPr txBox="1"/>
            <p:nvPr/>
          </p:nvSpPr>
          <p:spPr>
            <a:xfrm>
              <a:off x="7465540" y="5198932"/>
              <a:ext cx="355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0FF696-1B7B-4FE4-B366-15884F11511E}"/>
                </a:ext>
              </a:extLst>
            </p:cNvPr>
            <p:cNvSpPr txBox="1"/>
            <p:nvPr/>
          </p:nvSpPr>
          <p:spPr>
            <a:xfrm>
              <a:off x="1460213" y="3357690"/>
              <a:ext cx="20786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Mont Regular" panose="00000700000000000000" pitchFamily="2" charset="0"/>
                </a:rPr>
                <a:t>Направление роста скорости (градиент)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25296A-480F-4715-9131-343ACE524E13}"/>
                </a:ext>
              </a:extLst>
            </p:cNvPr>
            <p:cNvSpPr txBox="1"/>
            <p:nvPr/>
          </p:nvSpPr>
          <p:spPr>
            <a:xfrm>
              <a:off x="1460213" y="4425452"/>
              <a:ext cx="21149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Mont Regular" panose="00000700000000000000" pitchFamily="2" charset="0"/>
                </a:rPr>
                <a:t>Направление спуска (антиградиент)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A5A6BA-E7F4-49C7-B532-2E12130B430A}"/>
                </a:ext>
              </a:extLst>
            </p:cNvPr>
            <p:cNvSpPr txBox="1"/>
            <p:nvPr/>
          </p:nvSpPr>
          <p:spPr>
            <a:xfrm>
              <a:off x="4516105" y="3650442"/>
              <a:ext cx="1112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Большая скорость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1DE874-DB78-4521-AA25-95773AAE531C}"/>
                </a:ext>
              </a:extLst>
            </p:cNvPr>
            <p:cNvSpPr txBox="1"/>
            <p:nvPr/>
          </p:nvSpPr>
          <p:spPr>
            <a:xfrm>
              <a:off x="4754577" y="4280790"/>
              <a:ext cx="1060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Средняя</a:t>
              </a:r>
            </a:p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скорость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341DC6-B777-40BE-8B13-3A4802B02180}"/>
                </a:ext>
              </a:extLst>
            </p:cNvPr>
            <p:cNvSpPr txBox="1"/>
            <p:nvPr/>
          </p:nvSpPr>
          <p:spPr>
            <a:xfrm>
              <a:off x="5150705" y="4789582"/>
              <a:ext cx="165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Низкая</a:t>
              </a:r>
            </a:p>
            <a:p>
              <a:r>
                <a:rPr lang="ru-RU" sz="12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скорость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B282A9-DE4E-4F4D-BF1F-AB6F88C33C99}"/>
                </a:ext>
              </a:extLst>
            </p:cNvPr>
            <p:cNvSpPr txBox="1"/>
            <p:nvPr/>
          </p:nvSpPr>
          <p:spPr>
            <a:xfrm>
              <a:off x="5297181" y="5640438"/>
              <a:ext cx="588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W*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DEEE0E13-6F71-4AE1-B60D-2A04402320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64247" y="3402175"/>
              <a:ext cx="163495" cy="692594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A88FCDC6-650F-429E-A847-9984D5AC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4448" y="5397744"/>
              <a:ext cx="4274385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BA2BBAB8-8DEA-483A-9745-A9D66745A2C5}"/>
                </a:ext>
              </a:extLst>
            </p:cNvPr>
            <p:cNvCxnSpPr>
              <a:cxnSpLocks/>
            </p:cNvCxnSpPr>
            <p:nvPr/>
          </p:nvCxnSpPr>
          <p:spPr>
            <a:xfrm>
              <a:off x="3423953" y="4442714"/>
              <a:ext cx="182124" cy="725671"/>
            </a:xfrm>
            <a:prstGeom prst="straightConnector1">
              <a:avLst/>
            </a:prstGeom>
            <a:ln w="19050">
              <a:solidFill>
                <a:srgbClr val="0F2B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0D6257B2-2886-4F73-94A2-C9A853BABC9D}"/>
                </a:ext>
              </a:extLst>
            </p:cNvPr>
            <p:cNvCxnSpPr>
              <a:cxnSpLocks/>
            </p:cNvCxnSpPr>
            <p:nvPr/>
          </p:nvCxnSpPr>
          <p:spPr>
            <a:xfrm>
              <a:off x="5548833" y="5397744"/>
              <a:ext cx="0" cy="230024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96A10A-6136-474D-8EAB-9CAE7F645FDA}"/>
                </a:ext>
              </a:extLst>
            </p:cNvPr>
            <p:cNvSpPr txBox="1"/>
            <p:nvPr/>
          </p:nvSpPr>
          <p:spPr>
            <a:xfrm>
              <a:off x="5838326" y="3440871"/>
              <a:ext cx="847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err</a:t>
              </a:r>
              <a:r>
                <a:rPr lang="ru-RU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(</a:t>
              </a:r>
              <a:r>
                <a:rPr lang="en-US" sz="1600" dirty="0">
                  <a:solidFill>
                    <a:srgbClr val="0F2B5E"/>
                  </a:solidFill>
                  <a:latin typeface="Mont Regular" panose="00000700000000000000" pitchFamily="2" charset="0"/>
                </a:rPr>
                <a:t>w)</a:t>
              </a:r>
              <a:endParaRPr lang="ru-RU" sz="1600" dirty="0">
                <a:solidFill>
                  <a:srgbClr val="0F2B5E"/>
                </a:solidFill>
                <a:latin typeface="Mont Regular" panose="00000700000000000000" pitchFamily="2" charset="0"/>
              </a:endParaRPr>
            </a:p>
          </p:txBody>
        </p: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D0458017-D102-45B0-8D73-4D2F719EF953}"/>
                </a:ext>
              </a:extLst>
            </p:cNvPr>
            <p:cNvCxnSpPr>
              <a:cxnSpLocks/>
            </p:cNvCxnSpPr>
            <p:nvPr/>
          </p:nvCxnSpPr>
          <p:spPr>
            <a:xfrm>
              <a:off x="4289832" y="3322743"/>
              <a:ext cx="177078" cy="1080083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40205565-168C-4449-A67F-75CE54EEA354}"/>
                </a:ext>
              </a:extLst>
            </p:cNvPr>
            <p:cNvCxnSpPr>
              <a:cxnSpLocks/>
            </p:cNvCxnSpPr>
            <p:nvPr/>
          </p:nvCxnSpPr>
          <p:spPr>
            <a:xfrm>
              <a:off x="4954661" y="5197239"/>
              <a:ext cx="454640" cy="229194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1D8D259A-C91F-49DF-AEE3-AD027902A5A5}"/>
                </a:ext>
              </a:extLst>
            </p:cNvPr>
            <p:cNvSpPr/>
            <p:nvPr/>
          </p:nvSpPr>
          <p:spPr>
            <a:xfrm>
              <a:off x="4348490" y="3831911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6270F157-49CA-4347-A09D-6372CE5B0CE4}"/>
                </a:ext>
              </a:extLst>
            </p:cNvPr>
            <p:cNvCxnSpPr>
              <a:cxnSpLocks/>
            </p:cNvCxnSpPr>
            <p:nvPr/>
          </p:nvCxnSpPr>
          <p:spPr>
            <a:xfrm>
              <a:off x="4560738" y="4661981"/>
              <a:ext cx="544741" cy="718783"/>
            </a:xfrm>
            <a:prstGeom prst="line">
              <a:avLst/>
            </a:prstGeom>
            <a:ln w="19050">
              <a:solidFill>
                <a:srgbClr val="0F2B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9F2D631B-56FB-4E58-B17E-4F61CD5EE6B0}"/>
                </a:ext>
              </a:extLst>
            </p:cNvPr>
            <p:cNvSpPr/>
            <p:nvPr/>
          </p:nvSpPr>
          <p:spPr>
            <a:xfrm>
              <a:off x="4722920" y="4910227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E1CEB9B-88E2-4CB7-83B3-17E6211479B2}"/>
                </a:ext>
              </a:extLst>
            </p:cNvPr>
            <p:cNvSpPr/>
            <p:nvPr/>
          </p:nvSpPr>
          <p:spPr>
            <a:xfrm>
              <a:off x="5128070" y="5242578"/>
              <a:ext cx="110188" cy="110188"/>
            </a:xfrm>
            <a:prstGeom prst="ellipse">
              <a:avLst/>
            </a:prstGeom>
            <a:solidFill>
              <a:srgbClr val="C0003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3" name="Picture 6" descr="https://www.cs.umd.edu/~tomg/img/landscapes/notresnet110.png">
            <a:extLst>
              <a:ext uri="{FF2B5EF4-FFF2-40B4-BE49-F238E27FC236}">
                <a16:creationId xmlns:a16="http://schemas.microsoft.com/office/drawing/2014/main" id="{FC78F652-7956-4ECA-B508-42D67155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10" y="2799343"/>
            <a:ext cx="3960440" cy="30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71800" y="2654300"/>
            <a:ext cx="1854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Ожидание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001183" y="2116174"/>
            <a:ext cx="1954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Реальность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E0D7E58-AD7B-4194-A4B7-A1549DB370AD}"/>
              </a:ext>
            </a:extLst>
          </p:cNvPr>
          <p:cNvSpPr/>
          <p:nvPr/>
        </p:nvSpPr>
        <p:spPr>
          <a:xfrm>
            <a:off x="7799610" y="5939939"/>
            <a:ext cx="4172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</a:rPr>
              <a:t>https://www.cs.umd.edu/~tomg/projects/landscapes/</a:t>
            </a:r>
          </a:p>
        </p:txBody>
      </p:sp>
    </p:spTree>
    <p:extLst>
      <p:ext uri="{BB962C8B-B14F-4D97-AF65-F5344CB8AC3E}">
        <p14:creationId xmlns:p14="http://schemas.microsoft.com/office/powerpoint/2010/main" val="24223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50F27-C9E1-45F5-8BDF-30B93931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6780"/>
            <a:ext cx="10874375" cy="607071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rgbClr val="0F2B5E"/>
                </a:solidFill>
                <a:latin typeface="Mont " pitchFamily="2" charset="0"/>
                <a:cs typeface="+mn-cs"/>
              </a:rPr>
              <a:t>Методы градиентного спуска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8822B32-55E5-4D12-839D-E369E462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366" y="1260317"/>
                <a:ext cx="11985033" cy="4351338"/>
              </a:xfrm>
            </p:spPr>
            <p:txBody>
              <a:bodyPr>
                <a:normAutofit/>
              </a:bodyPr>
              <a:lstStyle/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ru-RU" sz="2200" dirty="0">
                    <a:solidFill>
                      <a:srgbClr val="C0003A"/>
                    </a:solidFill>
                  </a:rPr>
                  <a:t>Стохастический</a:t>
                </a:r>
                <a:r>
                  <a:rPr lang="ru-RU" sz="2200" dirty="0"/>
                  <a:t> градиент</a:t>
                </a:r>
                <a:r>
                  <a:rPr lang="en-US" sz="2200" dirty="0" err="1"/>
                  <a:t>ный</a:t>
                </a:r>
                <a:r>
                  <a:rPr lang="ru-RU" sz="2200" dirty="0"/>
                  <a:t> спуск:</a:t>
                </a:r>
              </a:p>
              <a:p>
                <a:pPr marL="0" lvl="3" indent="0">
                  <a:spcAft>
                    <a:spcPts val="1200"/>
                  </a:spcAft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ru-RU" sz="2200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2200" i="1" dirty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ru-RU" sz="2200" dirty="0">
                          <a:latin typeface="Cambria Math"/>
                          <a:ea typeface="Cambria Math"/>
                        </a:rPr>
                        <m:t>η</m:t>
                      </m:r>
                      <m:sSub>
                        <m:sSub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ru-RU" sz="2200" dirty="0"/>
              </a:p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Пакетный</a:t>
                </a:r>
                <a:r>
                  <a:rPr lang="ru-RU" sz="2200" dirty="0">
                    <a:latin typeface="Mont Regular" panose="00000700000000000000" pitchFamily="2" charset="0"/>
                  </a:rPr>
                  <a:t> градиентный спуск:</a:t>
                </a:r>
              </a:p>
              <a:p>
                <a:pPr marL="0" lvl="3" indent="0" algn="ctr">
                  <a:spcAft>
                    <a:spcPts val="1200"/>
                  </a:spcAft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ru-RU" sz="2200" i="1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200" i="1" dirty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 sz="2200" dirty="0">
                            <a:latin typeface="Cambria Math"/>
                            <a:ea typeface="Cambria Math"/>
                          </a:rPr>
                          <m:t>η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ru-RU" sz="22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 dirty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ru-RU" sz="2200" i="1" dirty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200" i="1" dirty="0">
                        <a:latin typeface="Cambria Math"/>
                      </a:rPr>
                      <m:t>&lt;</m:t>
                    </m:r>
                    <m:r>
                      <a:rPr lang="en-US" sz="2200" i="1" dirty="0">
                        <a:latin typeface="Cambria Math"/>
                      </a:rPr>
                      <m:t>𝑁</m:t>
                    </m:r>
                    <m:r>
                      <a:rPr lang="ru-RU" sz="22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200" dirty="0"/>
              </a:p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  <m:r>
                      <a:rPr lang="en-US" sz="2200" i="1" dirty="0">
                        <a:latin typeface="Cambria Math"/>
                      </a:rPr>
                      <m:t>&lt;</m:t>
                    </m:r>
                    <m:r>
                      <a:rPr lang="en-US" sz="2200" i="1" dirty="0">
                        <a:latin typeface="Cambria Math"/>
                      </a:rPr>
                      <m:t>𝑁</m:t>
                    </m:r>
                    <m:r>
                      <a:rPr lang="ru-RU" sz="2200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2200" dirty="0">
                    <a:latin typeface="Mont Regular" panose="00000700000000000000" pitchFamily="2" charset="0"/>
                  </a:rPr>
                  <a:t>подвыборка выбрана случайно.</a:t>
                </a:r>
              </a:p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ru-RU" sz="2200" dirty="0">
                    <a:latin typeface="Mont Regular" panose="00000700000000000000" pitchFamily="2" charset="0"/>
                  </a:rPr>
                  <a:t>Градиентный спуск 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с импульсом (SGD</a:t>
                </a:r>
                <a:r>
                  <a:rPr lang="en-US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 with momentum</a:t>
                </a:r>
                <a:r>
                  <a:rPr lang="ru-RU" sz="2200" dirty="0">
                    <a:solidFill>
                      <a:srgbClr val="C0003A"/>
                    </a:solidFill>
                    <a:latin typeface="Mont Regular" panose="00000700000000000000" pitchFamily="2" charset="0"/>
                  </a:rPr>
                  <a:t>)</a:t>
                </a:r>
                <a:r>
                  <a:rPr lang="ru-RU" sz="2200" dirty="0">
                    <a:latin typeface="Mont Regular" panose="00000700000000000000" pitchFamily="2" charset="0"/>
                  </a:rPr>
                  <a:t>:</a:t>
                </a:r>
              </a:p>
              <a:p>
                <a:pPr marL="0" lvl="3" indent="0" algn="ctr">
                  <a:spcAft>
                    <a:spcPts val="1200"/>
                  </a:spcAft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β</m:t>
                    </m:r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ru-RU" sz="2200" dirty="0">
                    <a:latin typeface="Mont Regular" panose="00000700000000000000" pitchFamily="2" charset="0"/>
                  </a:rPr>
                  <a:t>,</a:t>
                </a:r>
              </a:p>
              <a:p>
                <a:pPr marL="0" lvl="3">
                  <a:spcAft>
                    <a:spcPts val="1200"/>
                  </a:spcAft>
                  <a:buClr>
                    <a:schemeClr val="accent1"/>
                  </a:buClr>
                </a:pPr>
                <a:r>
                  <a:rPr lang="ru-RU" sz="2200" dirty="0">
                    <a:latin typeface="Mont Regular" panose="00000700000000000000" pitchFamily="2" charset="0"/>
                  </a:rPr>
                  <a:t>как правило,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β</m:t>
                    </m:r>
                    <m:r>
                      <a:rPr lang="ru-RU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ru-R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8822B32-55E5-4D12-839D-E369E462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366" y="1260317"/>
                <a:ext cx="11985033" cy="4351338"/>
              </a:xfrm>
              <a:blipFill>
                <a:blip r:embed="rId2"/>
                <a:stretch>
                  <a:fillRect l="-610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SGD vs. SGD with impulse&#10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79425" y="6174821"/>
            <a:ext cx="937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https://artemoppermann.com/optimization-in-deep-learning-adagrad-rmsprop-adam/</a:t>
            </a:r>
          </a:p>
        </p:txBody>
      </p:sp>
    </p:spTree>
    <p:extLst>
      <p:ext uri="{BB962C8B-B14F-4D97-AF65-F5344CB8AC3E}">
        <p14:creationId xmlns:p14="http://schemas.microsoft.com/office/powerpoint/2010/main" val="11370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1570</Words>
  <Application>Microsoft Office PowerPoint</Application>
  <PresentationFormat>Широкоэкранный</PresentationFormat>
  <Paragraphs>434</Paragraphs>
  <Slides>37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Georgia</vt:lpstr>
      <vt:lpstr>Jost</vt:lpstr>
      <vt:lpstr>Mont </vt:lpstr>
      <vt:lpstr>Mont Regular</vt:lpstr>
      <vt:lpstr>Mont SemiBold</vt:lpstr>
      <vt:lpstr>Mont SemiBold Italic</vt:lpstr>
      <vt:lpstr>Times New Roman</vt:lpstr>
      <vt:lpstr>Verdana</vt:lpstr>
      <vt:lpstr>Тема Office</vt:lpstr>
      <vt:lpstr>Обучение нейронных сетей</vt:lpstr>
      <vt:lpstr>Принцип работы нейронных сетей</vt:lpstr>
      <vt:lpstr>Функция активации</vt:lpstr>
      <vt:lpstr>Структура  Нейронной Сети</vt:lpstr>
      <vt:lpstr> Многослойным перцептрон</vt:lpstr>
      <vt:lpstr> Многослойным перцептрон по Румельхарту (MLP) </vt:lpstr>
      <vt:lpstr>Презентация PowerPoint</vt:lpstr>
      <vt:lpstr>Презентация PowerPoint</vt:lpstr>
      <vt:lpstr>Методы градиентного спуска</vt:lpstr>
      <vt:lpstr>Методы градиентного спуска</vt:lpstr>
      <vt:lpstr>Методы градиентного спуска</vt:lpstr>
      <vt:lpstr>Особенности валидации</vt:lpstr>
      <vt:lpstr>Особенности валидации K-fold  </vt:lpstr>
      <vt:lpstr>Особенности валидации </vt:lpstr>
      <vt:lpstr>Особенности валидации модификаций K-fold </vt:lpstr>
      <vt:lpstr>Адаптивный градиентный спуск</vt:lpstr>
      <vt:lpstr>Соадоптация слоев нейронной сети</vt:lpstr>
      <vt:lpstr>Соадоптация слоев нейронной сети</vt:lpstr>
      <vt:lpstr>Метод Дропаут (Dropout)</vt:lpstr>
      <vt:lpstr>Метод Дропаут (Dropout)</vt:lpstr>
      <vt:lpstr>Метод Дропаут (Dropout)</vt:lpstr>
      <vt:lpstr>Особенности метода Дропаут</vt:lpstr>
      <vt:lpstr>Примеры аугментации</vt:lpstr>
      <vt:lpstr>Современные примеры аугментации</vt:lpstr>
      <vt:lpstr>Необходимость нормализации,  ковариационный сдвиг?</vt:lpstr>
      <vt:lpstr>Необходимость нормализации,  ковариационный сдвиг?</vt:lpstr>
      <vt:lpstr>Метод батч-нормализации </vt:lpstr>
      <vt:lpstr>Метод батч-нормализации </vt:lpstr>
      <vt:lpstr>Метод батч-нормализации </vt:lpstr>
      <vt:lpstr>Метод батч-нормализации </vt:lpstr>
      <vt:lpstr>Презентация PowerPoint</vt:lpstr>
      <vt:lpstr>Особенности метода батч-нормализации </vt:lpstr>
      <vt:lpstr>Другие  методы нормализации </vt:lpstr>
      <vt:lpstr>Методы нормализации весовых параметров</vt:lpstr>
      <vt:lpstr>Проблема деградации глубокой сети</vt:lpstr>
      <vt:lpstr>Проблема деградации глубокой сети</vt:lpstr>
      <vt:lpstr>Остаточные связи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нейронных сетей</dc:title>
  <dc:creator>Ронкин Михаил Владимирович</dc:creator>
  <cp:lastModifiedBy>Ронкин Михаил Владимирович</cp:lastModifiedBy>
  <cp:revision>44</cp:revision>
  <dcterms:created xsi:type="dcterms:W3CDTF">2024-07-09T13:14:28Z</dcterms:created>
  <dcterms:modified xsi:type="dcterms:W3CDTF">2024-07-22T14:36:44Z</dcterms:modified>
</cp:coreProperties>
</file>